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Barlow"/>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92F49F0-B604-49FE-A99D-105EAE572E01}">
  <a:tblStyle styleId="{E92F49F0-B604-49FE-A99D-105EAE572E0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Barlow-regular.fntdata"/><Relationship Id="rId20" Type="http://schemas.openxmlformats.org/officeDocument/2006/relationships/slide" Target="slides/slide15.xml"/><Relationship Id="rId42" Type="http://schemas.openxmlformats.org/officeDocument/2006/relationships/font" Target="fonts/Barlow-italic.fntdata"/><Relationship Id="rId41" Type="http://schemas.openxmlformats.org/officeDocument/2006/relationships/font" Target="fonts/Barlow-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Barlow-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6a0a37421_6_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6a0a37421_6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6a0a37421_6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6a0a37421_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6a0a37421_6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6a0a37421_6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6a0a37421_6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6a0a37421_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6a0a37421_6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6a0a37421_6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6a0a37421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6a0a3742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6a0a37421_6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6a0a37421_6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6a0a37421_12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6a0a37421_1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6a0a37421_12_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6a0a37421_12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56a0a37421_12_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6a0a37421_1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6a0a37421_12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6a0a37421_1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6a0a37421_12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6a0a37421_12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6a0a37421_12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56a0a37421_1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56a0a37421_12_1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56a0a37421_12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56a0a37421_12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56a0a37421_1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56a0a37421_12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56a0a37421_1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56a0a37421_12_1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6a0a37421_12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56a0a37421_12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56a0a37421_1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56a0a37421_12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56a0a37421_1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56a0a37421_12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56a0a37421_1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56a0a37421_12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56a0a37421_1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6a0a37421_5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6a0a37421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6a0a37421_5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6a0a37421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7872900" y="-75"/>
            <a:ext cx="1271100" cy="5143500"/>
          </a:xfrm>
          <a:prstGeom prst="rect">
            <a:avLst/>
          </a:prstGeom>
          <a:solidFill>
            <a:srgbClr val="FFFFFF"/>
          </a:solidFill>
          <a:ln>
            <a:noFill/>
          </a:ln>
          <a:effectLst>
            <a:outerShdw blurRad="285750" rotWithShape="0" algn="bl" dir="10800000" dist="1905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241225" y="1310875"/>
            <a:ext cx="6509100" cy="25218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2710225" y="1310850"/>
            <a:ext cx="5476800" cy="252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4" name="Shape 74"/>
        <p:cNvGrpSpPr/>
        <p:nvPr/>
      </p:nvGrpSpPr>
      <p:grpSpPr>
        <a:xfrm>
          <a:off x="0" y="0"/>
          <a:ext cx="0" cy="0"/>
          <a:chOff x="0" y="0"/>
          <a:chExt cx="0" cy="0"/>
        </a:xfrm>
      </p:grpSpPr>
      <p:sp>
        <p:nvSpPr>
          <p:cNvPr id="75" name="Google Shape;75;p11"/>
          <p:cNvSpPr/>
          <p:nvPr/>
        </p:nvSpPr>
        <p:spPr>
          <a:xfrm>
            <a:off x="1271100" y="-75"/>
            <a:ext cx="7872900" cy="5143500"/>
          </a:xfrm>
          <a:prstGeom prst="rect">
            <a:avLst/>
          </a:prstGeom>
          <a:solidFill>
            <a:srgbClr val="FFFFFF"/>
          </a:solidFill>
          <a:ln>
            <a:noFill/>
          </a:ln>
          <a:effectLst>
            <a:outerShdw blurRad="285750" rotWithShape="0" algn="bl" dir="10800000" dist="1905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a:off x="8750300" y="4356125"/>
            <a:ext cx="393600" cy="393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icon space">
  <p:cSld name="BLANK_1">
    <p:spTree>
      <p:nvGrpSpPr>
        <p:cNvPr id="78" name="Shape 78"/>
        <p:cNvGrpSpPr/>
        <p:nvPr/>
      </p:nvGrpSpPr>
      <p:grpSpPr>
        <a:xfrm>
          <a:off x="0" y="0"/>
          <a:ext cx="0" cy="0"/>
          <a:chOff x="0" y="0"/>
          <a:chExt cx="0" cy="0"/>
        </a:xfrm>
      </p:grpSpPr>
      <p:sp>
        <p:nvSpPr>
          <p:cNvPr id="79" name="Google Shape;79;p12"/>
          <p:cNvSpPr/>
          <p:nvPr/>
        </p:nvSpPr>
        <p:spPr>
          <a:xfrm>
            <a:off x="1271100" y="-75"/>
            <a:ext cx="7872900" cy="5143500"/>
          </a:xfrm>
          <a:prstGeom prst="rect">
            <a:avLst/>
          </a:prstGeom>
          <a:solidFill>
            <a:srgbClr val="FFFFFF"/>
          </a:solidFill>
          <a:ln>
            <a:noFill/>
          </a:ln>
          <a:effectLst>
            <a:outerShdw blurRad="285750" rotWithShape="0" algn="bl" dir="10800000" dist="1905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2"/>
          <p:cNvSpPr/>
          <p:nvPr/>
        </p:nvSpPr>
        <p:spPr>
          <a:xfrm>
            <a:off x="8750300" y="4356125"/>
            <a:ext cx="393600" cy="393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2"/>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82" name="Google Shape;82;p12"/>
          <p:cNvSpPr/>
          <p:nvPr/>
        </p:nvSpPr>
        <p:spPr>
          <a:xfrm>
            <a:off x="867750" y="393425"/>
            <a:ext cx="806700" cy="8067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background image">
  <p:cSld name="BLANK_1_1">
    <p:spTree>
      <p:nvGrpSpPr>
        <p:cNvPr id="83" name="Shape 83"/>
        <p:cNvGrpSpPr/>
        <p:nvPr/>
      </p:nvGrpSpPr>
      <p:grpSpPr>
        <a:xfrm>
          <a:off x="0" y="0"/>
          <a:ext cx="0" cy="0"/>
          <a:chOff x="0" y="0"/>
          <a:chExt cx="0" cy="0"/>
        </a:xfrm>
      </p:grpSpPr>
      <p:sp>
        <p:nvSpPr>
          <p:cNvPr id="84" name="Google Shape;84;p13"/>
          <p:cNvSpPr/>
          <p:nvPr/>
        </p:nvSpPr>
        <p:spPr>
          <a:xfrm>
            <a:off x="7872900" y="-75"/>
            <a:ext cx="1271100" cy="5143500"/>
          </a:xfrm>
          <a:prstGeom prst="rect">
            <a:avLst/>
          </a:prstGeom>
          <a:solidFill>
            <a:srgbClr val="FFFFFF"/>
          </a:solidFill>
          <a:ln>
            <a:noFill/>
          </a:ln>
          <a:effectLst>
            <a:outerShdw blurRad="285750" rotWithShape="0" algn="bl" dir="10800000" dist="1905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8750300" y="4356125"/>
            <a:ext cx="393600" cy="393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3" name="Shape 13"/>
        <p:cNvGrpSpPr/>
        <p:nvPr/>
      </p:nvGrpSpPr>
      <p:grpSpPr>
        <a:xfrm>
          <a:off x="0" y="0"/>
          <a:ext cx="0" cy="0"/>
          <a:chOff x="0" y="0"/>
          <a:chExt cx="0" cy="0"/>
        </a:xfrm>
      </p:grpSpPr>
      <p:sp>
        <p:nvSpPr>
          <p:cNvPr id="14" name="Google Shape;14;p3"/>
          <p:cNvSpPr/>
          <p:nvPr/>
        </p:nvSpPr>
        <p:spPr>
          <a:xfrm>
            <a:off x="3047925" y="-75"/>
            <a:ext cx="6096000" cy="5143500"/>
          </a:xfrm>
          <a:prstGeom prst="rect">
            <a:avLst/>
          </a:prstGeom>
          <a:solidFill>
            <a:srgbClr val="FFFFFF"/>
          </a:solidFill>
          <a:ln>
            <a:noFill/>
          </a:ln>
          <a:effectLst>
            <a:outerShdw blurRad="285750" rotWithShape="0" algn="bl" dir="10800000" dist="1905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2241225" y="1770000"/>
            <a:ext cx="6509100" cy="16035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2935400" y="1846200"/>
            <a:ext cx="5814900" cy="9108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7" name="Google Shape;17;p3"/>
          <p:cNvSpPr txBox="1"/>
          <p:nvPr>
            <p:ph idx="1" type="subTitle"/>
          </p:nvPr>
        </p:nvSpPr>
        <p:spPr>
          <a:xfrm>
            <a:off x="2935400" y="2604625"/>
            <a:ext cx="5814900" cy="451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8" name="Shape 18"/>
        <p:cNvGrpSpPr/>
        <p:nvPr/>
      </p:nvGrpSpPr>
      <p:grpSpPr>
        <a:xfrm>
          <a:off x="0" y="0"/>
          <a:ext cx="0" cy="0"/>
          <a:chOff x="0" y="0"/>
          <a:chExt cx="0" cy="0"/>
        </a:xfrm>
      </p:grpSpPr>
      <p:sp>
        <p:nvSpPr>
          <p:cNvPr id="19" name="Google Shape;19;p4"/>
          <p:cNvSpPr/>
          <p:nvPr/>
        </p:nvSpPr>
        <p:spPr>
          <a:xfrm>
            <a:off x="3047925" y="-75"/>
            <a:ext cx="6096000" cy="5143500"/>
          </a:xfrm>
          <a:prstGeom prst="rect">
            <a:avLst/>
          </a:prstGeom>
          <a:solidFill>
            <a:srgbClr val="FFFFFF"/>
          </a:solidFill>
          <a:ln>
            <a:noFill/>
          </a:ln>
          <a:effectLst>
            <a:outerShdw blurRad="285750" rotWithShape="0" algn="bl" dir="10800000" dist="1905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2645075" y="393425"/>
            <a:ext cx="806700" cy="8067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8750300" y="4356125"/>
            <a:ext cx="393600" cy="393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3731575" y="393525"/>
            <a:ext cx="4713000" cy="4356000"/>
          </a:xfrm>
          <a:prstGeom prst="rect">
            <a:avLst/>
          </a:prstGeom>
        </p:spPr>
        <p:txBody>
          <a:bodyPr anchorCtr="0" anchor="t" bIns="91425" lIns="91425" spcFirstLastPara="1" rIns="91425" wrap="square" tIns="91425">
            <a:noAutofit/>
          </a:bodyPr>
          <a:lstStyle>
            <a:lvl1pPr indent="-457200" lvl="0" marL="457200" rtl="0">
              <a:lnSpc>
                <a:spcPct val="100000"/>
              </a:lnSpc>
              <a:spcBef>
                <a:spcPts val="600"/>
              </a:spcBef>
              <a:spcAft>
                <a:spcPts val="0"/>
              </a:spcAft>
              <a:buSzPts val="3600"/>
              <a:buChar char="▪"/>
              <a:defRPr b="1" sz="3600"/>
            </a:lvl1pPr>
            <a:lvl2pPr indent="-457200" lvl="1" marL="914400" rtl="0">
              <a:lnSpc>
                <a:spcPct val="100000"/>
              </a:lnSpc>
              <a:spcBef>
                <a:spcPts val="0"/>
              </a:spcBef>
              <a:spcAft>
                <a:spcPts val="0"/>
              </a:spcAft>
              <a:buSzPts val="3600"/>
              <a:buChar char="▫"/>
              <a:defRPr b="1" sz="3600"/>
            </a:lvl2pPr>
            <a:lvl3pPr indent="-457200" lvl="2" marL="1371600" rtl="0">
              <a:lnSpc>
                <a:spcPct val="100000"/>
              </a:lnSpc>
              <a:spcBef>
                <a:spcPts val="0"/>
              </a:spcBef>
              <a:spcAft>
                <a:spcPts val="0"/>
              </a:spcAft>
              <a:buSzPts val="3600"/>
              <a:buChar char="▫"/>
              <a:defRPr b="1" sz="3600"/>
            </a:lvl3pPr>
            <a:lvl4pPr indent="-457200" lvl="3" marL="1828800" rtl="0">
              <a:lnSpc>
                <a:spcPct val="100000"/>
              </a:lnSpc>
              <a:spcBef>
                <a:spcPts val="0"/>
              </a:spcBef>
              <a:spcAft>
                <a:spcPts val="0"/>
              </a:spcAft>
              <a:buSzPts val="3600"/>
              <a:buChar char="▫"/>
              <a:defRPr b="1" sz="3600"/>
            </a:lvl4pPr>
            <a:lvl5pPr indent="-457200" lvl="4" marL="2286000" rtl="0">
              <a:lnSpc>
                <a:spcPct val="100000"/>
              </a:lnSpc>
              <a:spcBef>
                <a:spcPts val="0"/>
              </a:spcBef>
              <a:spcAft>
                <a:spcPts val="0"/>
              </a:spcAft>
              <a:buSzPts val="3600"/>
              <a:buChar char="○"/>
              <a:defRPr b="1" sz="3600"/>
            </a:lvl5pPr>
            <a:lvl6pPr indent="-457200" lvl="5" marL="2743200" rtl="0">
              <a:lnSpc>
                <a:spcPct val="100000"/>
              </a:lnSpc>
              <a:spcBef>
                <a:spcPts val="0"/>
              </a:spcBef>
              <a:spcAft>
                <a:spcPts val="0"/>
              </a:spcAft>
              <a:buSzPts val="3600"/>
              <a:buChar char="■"/>
              <a:defRPr b="1" sz="3600"/>
            </a:lvl6pPr>
            <a:lvl7pPr indent="-457200" lvl="6" marL="3200400" rtl="0">
              <a:lnSpc>
                <a:spcPct val="100000"/>
              </a:lnSpc>
              <a:spcBef>
                <a:spcPts val="0"/>
              </a:spcBef>
              <a:spcAft>
                <a:spcPts val="0"/>
              </a:spcAft>
              <a:buSzPts val="3600"/>
              <a:buChar char="●"/>
              <a:defRPr b="1" sz="3600"/>
            </a:lvl7pPr>
            <a:lvl8pPr indent="-457200" lvl="7" marL="3657600" rtl="0">
              <a:lnSpc>
                <a:spcPct val="100000"/>
              </a:lnSpc>
              <a:spcBef>
                <a:spcPts val="0"/>
              </a:spcBef>
              <a:spcAft>
                <a:spcPts val="0"/>
              </a:spcAft>
              <a:buSzPts val="3600"/>
              <a:buChar char="○"/>
              <a:defRPr b="1" sz="3600"/>
            </a:lvl8pPr>
            <a:lvl9pPr indent="-457200" lvl="8" marL="4114800">
              <a:lnSpc>
                <a:spcPct val="100000"/>
              </a:lnSpc>
              <a:spcBef>
                <a:spcPts val="0"/>
              </a:spcBef>
              <a:spcAft>
                <a:spcPts val="0"/>
              </a:spcAft>
              <a:buSzPts val="3600"/>
              <a:buChar char="■"/>
              <a:defRPr b="1" sz="3600"/>
            </a:lvl9pPr>
          </a:lstStyle>
          <a:p/>
        </p:txBody>
      </p:sp>
      <p:sp>
        <p:nvSpPr>
          <p:cNvPr id="23" name="Google Shape;23;p4"/>
          <p:cNvSpPr txBox="1"/>
          <p:nvPr/>
        </p:nvSpPr>
        <p:spPr>
          <a:xfrm>
            <a:off x="2654717" y="337850"/>
            <a:ext cx="78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FFFFFF"/>
                </a:solidFill>
              </a:rPr>
              <a:t>“</a:t>
            </a:r>
            <a:endParaRPr b="1" sz="7200">
              <a:solidFill>
                <a:srgbClr val="FFFFFF"/>
              </a:solidFill>
            </a:endParaRPr>
          </a:p>
        </p:txBody>
      </p:sp>
      <p:sp>
        <p:nvSpPr>
          <p:cNvPr id="24" name="Google Shape;24;p4"/>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5" name="Shape 25"/>
        <p:cNvGrpSpPr/>
        <p:nvPr/>
      </p:nvGrpSpPr>
      <p:grpSpPr>
        <a:xfrm>
          <a:off x="0" y="0"/>
          <a:ext cx="0" cy="0"/>
          <a:chOff x="0" y="0"/>
          <a:chExt cx="0" cy="0"/>
        </a:xfrm>
      </p:grpSpPr>
      <p:sp>
        <p:nvSpPr>
          <p:cNvPr id="26" name="Google Shape;26;p5"/>
          <p:cNvSpPr/>
          <p:nvPr/>
        </p:nvSpPr>
        <p:spPr>
          <a:xfrm>
            <a:off x="1271100" y="-75"/>
            <a:ext cx="7872900" cy="5143500"/>
          </a:xfrm>
          <a:prstGeom prst="rect">
            <a:avLst/>
          </a:prstGeom>
          <a:solidFill>
            <a:srgbClr val="FFFFFF"/>
          </a:solidFill>
          <a:ln>
            <a:noFill/>
          </a:ln>
          <a:effectLst>
            <a:outerShdw blurRad="285750" rotWithShape="0" algn="bl" dir="10800000" dist="1905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8750300" y="4356125"/>
            <a:ext cx="393600" cy="393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p:nvPr/>
        </p:nvSpPr>
        <p:spPr>
          <a:xfrm>
            <a:off x="877500" y="393525"/>
            <a:ext cx="7872900" cy="8067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0" name="Google Shape;30;p5"/>
          <p:cNvSpPr txBox="1"/>
          <p:nvPr>
            <p:ph idx="1" type="body"/>
          </p:nvPr>
        </p:nvSpPr>
        <p:spPr>
          <a:xfrm>
            <a:off x="1556331" y="1349141"/>
            <a:ext cx="7085700" cy="2938500"/>
          </a:xfrm>
          <a:prstGeom prst="rect">
            <a:avLst/>
          </a:prstGeom>
        </p:spPr>
        <p:txBody>
          <a:bodyPr anchorCtr="0" anchor="t" bIns="91425" lIns="91425" spcFirstLastPara="1" rIns="91425" wrap="square" tIns="91425">
            <a:noAutofit/>
          </a:bodyPr>
          <a:lstStyle>
            <a:lvl1pPr indent="-393700" lvl="0" marL="457200">
              <a:spcBef>
                <a:spcPts val="600"/>
              </a:spcBef>
              <a:spcAft>
                <a:spcPts val="0"/>
              </a:spcAft>
              <a:buSzPts val="2600"/>
              <a:buChar char="▪"/>
              <a:defRPr/>
            </a:lvl1pPr>
            <a:lvl2pPr indent="-393700" lvl="1" marL="914400">
              <a:spcBef>
                <a:spcPts val="0"/>
              </a:spcBef>
              <a:spcAft>
                <a:spcPts val="0"/>
              </a:spcAft>
              <a:buSzPts val="2600"/>
              <a:buChar char="▫"/>
              <a:defRPr/>
            </a:lvl2pPr>
            <a:lvl3pPr indent="-393700" lvl="2" marL="1371600">
              <a:spcBef>
                <a:spcPts val="0"/>
              </a:spcBef>
              <a:spcAft>
                <a:spcPts val="0"/>
              </a:spcAft>
              <a:buSzPts val="2600"/>
              <a:buChar char="▫"/>
              <a:defRPr/>
            </a:lvl3pPr>
            <a:lvl4pPr indent="-393700" lvl="3" marL="1828800">
              <a:spcBef>
                <a:spcPts val="0"/>
              </a:spcBef>
              <a:spcAft>
                <a:spcPts val="0"/>
              </a:spcAft>
              <a:buSzPts val="2600"/>
              <a:buChar char="▫"/>
              <a:defRPr/>
            </a:lvl4pPr>
            <a:lvl5pPr indent="-393700" lvl="4" marL="2286000">
              <a:spcBef>
                <a:spcPts val="0"/>
              </a:spcBef>
              <a:spcAft>
                <a:spcPts val="0"/>
              </a:spcAft>
              <a:buSzPts val="2600"/>
              <a:buChar char="○"/>
              <a:defRPr/>
            </a:lvl5pPr>
            <a:lvl6pPr indent="-393700" lvl="5" marL="2743200">
              <a:spcBef>
                <a:spcPts val="0"/>
              </a:spcBef>
              <a:spcAft>
                <a:spcPts val="0"/>
              </a:spcAft>
              <a:buSzPts val="2600"/>
              <a:buChar char="■"/>
              <a:defRPr/>
            </a:lvl6pPr>
            <a:lvl7pPr indent="-393700" lvl="6" marL="3200400">
              <a:spcBef>
                <a:spcPts val="0"/>
              </a:spcBef>
              <a:spcAft>
                <a:spcPts val="0"/>
              </a:spcAft>
              <a:buSzPts val="2600"/>
              <a:buChar char="●"/>
              <a:defRPr/>
            </a:lvl7pPr>
            <a:lvl8pPr indent="-393700" lvl="7" marL="3657600">
              <a:spcBef>
                <a:spcPts val="0"/>
              </a:spcBef>
              <a:spcAft>
                <a:spcPts val="0"/>
              </a:spcAft>
              <a:buSzPts val="2600"/>
              <a:buChar char="○"/>
              <a:defRPr/>
            </a:lvl8pPr>
            <a:lvl9pPr indent="-393700" lvl="8" marL="4114800">
              <a:spcBef>
                <a:spcPts val="0"/>
              </a:spcBef>
              <a:spcAft>
                <a:spcPts val="0"/>
              </a:spcAft>
              <a:buSzPts val="2600"/>
              <a:buChar char="■"/>
              <a:defRPr/>
            </a:lvl9pPr>
          </a:lstStyle>
          <a:p/>
        </p:txBody>
      </p:sp>
      <p:sp>
        <p:nvSpPr>
          <p:cNvPr id="31" name="Google Shape;31;p5"/>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5"/>
          <p:cNvSpPr/>
          <p:nvPr/>
        </p:nvSpPr>
        <p:spPr>
          <a:xfrm>
            <a:off x="7943750" y="393425"/>
            <a:ext cx="806700" cy="806700"/>
          </a:xfrm>
          <a:prstGeom prst="rect">
            <a:avLst/>
          </a:prstGeom>
          <a:solidFill>
            <a:srgbClr val="FFFFFF">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half slide">
  <p:cSld name="TITLE_AND_BODY_1">
    <p:spTree>
      <p:nvGrpSpPr>
        <p:cNvPr id="33" name="Shape 33"/>
        <p:cNvGrpSpPr/>
        <p:nvPr/>
      </p:nvGrpSpPr>
      <p:grpSpPr>
        <a:xfrm>
          <a:off x="0" y="0"/>
          <a:ext cx="0" cy="0"/>
          <a:chOff x="0" y="0"/>
          <a:chExt cx="0" cy="0"/>
        </a:xfrm>
      </p:grpSpPr>
      <p:sp>
        <p:nvSpPr>
          <p:cNvPr id="34" name="Google Shape;34;p6"/>
          <p:cNvSpPr/>
          <p:nvPr/>
        </p:nvSpPr>
        <p:spPr>
          <a:xfrm>
            <a:off x="4572000" y="-75"/>
            <a:ext cx="4572000" cy="5143500"/>
          </a:xfrm>
          <a:prstGeom prst="rect">
            <a:avLst/>
          </a:prstGeom>
          <a:solidFill>
            <a:srgbClr val="FFFFFF"/>
          </a:solidFill>
          <a:ln>
            <a:noFill/>
          </a:ln>
          <a:effectLst>
            <a:outerShdw blurRad="285750" rotWithShape="0" algn="bl" dir="10800000" dist="1905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p:nvPr/>
        </p:nvSpPr>
        <p:spPr>
          <a:xfrm>
            <a:off x="8750300" y="4356125"/>
            <a:ext cx="393600" cy="393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6"/>
          <p:cNvSpPr/>
          <p:nvPr/>
        </p:nvSpPr>
        <p:spPr>
          <a:xfrm>
            <a:off x="4178396" y="393525"/>
            <a:ext cx="4572000" cy="8067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txBox="1"/>
          <p:nvPr>
            <p:ph type="title"/>
          </p:nvPr>
        </p:nvSpPr>
        <p:spPr>
          <a:xfrm>
            <a:off x="4483099" y="393475"/>
            <a:ext cx="3460800" cy="806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38" name="Google Shape;38;p6"/>
          <p:cNvSpPr txBox="1"/>
          <p:nvPr>
            <p:ph idx="1" type="body"/>
          </p:nvPr>
        </p:nvSpPr>
        <p:spPr>
          <a:xfrm>
            <a:off x="4865550" y="1349150"/>
            <a:ext cx="3776400" cy="2938500"/>
          </a:xfrm>
          <a:prstGeom prst="rect">
            <a:avLst/>
          </a:prstGeom>
        </p:spPr>
        <p:txBody>
          <a:bodyPr anchorCtr="0" anchor="t" bIns="91425" lIns="91425" spcFirstLastPara="1" rIns="91425" wrap="square" tIns="91425">
            <a:noAutofit/>
          </a:bodyPr>
          <a:lstStyle>
            <a:lvl1pPr indent="-368300" lvl="0" marL="457200" rtl="0">
              <a:spcBef>
                <a:spcPts val="600"/>
              </a:spcBef>
              <a:spcAft>
                <a:spcPts val="0"/>
              </a:spcAft>
              <a:buSzPts val="2200"/>
              <a:buChar char="▪"/>
              <a:defRPr sz="2200"/>
            </a:lvl1pPr>
            <a:lvl2pPr indent="-368300" lvl="1" marL="914400" rtl="0">
              <a:spcBef>
                <a:spcPts val="0"/>
              </a:spcBef>
              <a:spcAft>
                <a:spcPts val="0"/>
              </a:spcAft>
              <a:buSzPts val="2200"/>
              <a:buChar char="▫"/>
              <a:defRPr sz="2200"/>
            </a:lvl2pPr>
            <a:lvl3pPr indent="-368300" lvl="2" marL="1371600" rtl="0">
              <a:spcBef>
                <a:spcPts val="0"/>
              </a:spcBef>
              <a:spcAft>
                <a:spcPts val="0"/>
              </a:spcAft>
              <a:buSzPts val="2200"/>
              <a:buChar char="▫"/>
              <a:defRPr sz="2200"/>
            </a:lvl3pPr>
            <a:lvl4pPr indent="-368300" lvl="3" marL="1828800" rtl="0">
              <a:spcBef>
                <a:spcPts val="0"/>
              </a:spcBef>
              <a:spcAft>
                <a:spcPts val="0"/>
              </a:spcAft>
              <a:buSzPts val="2200"/>
              <a:buChar char="▫"/>
              <a:defRPr sz="2200"/>
            </a:lvl4pPr>
            <a:lvl5pPr indent="-368300" lvl="4" marL="2286000" rtl="0">
              <a:spcBef>
                <a:spcPts val="0"/>
              </a:spcBef>
              <a:spcAft>
                <a:spcPts val="0"/>
              </a:spcAft>
              <a:buSzPts val="2200"/>
              <a:buChar char="○"/>
              <a:defRPr sz="2200"/>
            </a:lvl5pPr>
            <a:lvl6pPr indent="-368300" lvl="5" marL="2743200" rtl="0">
              <a:spcBef>
                <a:spcPts val="0"/>
              </a:spcBef>
              <a:spcAft>
                <a:spcPts val="0"/>
              </a:spcAft>
              <a:buSzPts val="2200"/>
              <a:buChar char="■"/>
              <a:defRPr sz="2200"/>
            </a:lvl6pPr>
            <a:lvl7pPr indent="-368300" lvl="6" marL="3200400" rtl="0">
              <a:spcBef>
                <a:spcPts val="0"/>
              </a:spcBef>
              <a:spcAft>
                <a:spcPts val="0"/>
              </a:spcAft>
              <a:buSzPts val="2200"/>
              <a:buChar char="●"/>
              <a:defRPr sz="2200"/>
            </a:lvl7pPr>
            <a:lvl8pPr indent="-368300" lvl="7" marL="3657600" rtl="0">
              <a:spcBef>
                <a:spcPts val="0"/>
              </a:spcBef>
              <a:spcAft>
                <a:spcPts val="0"/>
              </a:spcAft>
              <a:buSzPts val="2200"/>
              <a:buChar char="○"/>
              <a:defRPr sz="2200"/>
            </a:lvl8pPr>
            <a:lvl9pPr indent="-368300" lvl="8" marL="4114800" rtl="0">
              <a:spcBef>
                <a:spcPts val="0"/>
              </a:spcBef>
              <a:spcAft>
                <a:spcPts val="0"/>
              </a:spcAft>
              <a:buSzPts val="2200"/>
              <a:buChar char="■"/>
              <a:defRPr sz="2200"/>
            </a:lvl9pPr>
          </a:lstStyle>
          <a:p/>
        </p:txBody>
      </p:sp>
      <p:sp>
        <p:nvSpPr>
          <p:cNvPr id="39" name="Google Shape;39;p6"/>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40" name="Google Shape;40;p6"/>
          <p:cNvSpPr/>
          <p:nvPr/>
        </p:nvSpPr>
        <p:spPr>
          <a:xfrm>
            <a:off x="7943750" y="393425"/>
            <a:ext cx="806700" cy="806700"/>
          </a:xfrm>
          <a:prstGeom prst="rect">
            <a:avLst/>
          </a:prstGeom>
          <a:solidFill>
            <a:srgbClr val="FFFFFF">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1" name="Shape 41"/>
        <p:cNvGrpSpPr/>
        <p:nvPr/>
      </p:nvGrpSpPr>
      <p:grpSpPr>
        <a:xfrm>
          <a:off x="0" y="0"/>
          <a:ext cx="0" cy="0"/>
          <a:chOff x="0" y="0"/>
          <a:chExt cx="0" cy="0"/>
        </a:xfrm>
      </p:grpSpPr>
      <p:sp>
        <p:nvSpPr>
          <p:cNvPr id="42" name="Google Shape;42;p7"/>
          <p:cNvSpPr/>
          <p:nvPr/>
        </p:nvSpPr>
        <p:spPr>
          <a:xfrm>
            <a:off x="1271100" y="-75"/>
            <a:ext cx="7872900" cy="5143500"/>
          </a:xfrm>
          <a:prstGeom prst="rect">
            <a:avLst/>
          </a:prstGeom>
          <a:solidFill>
            <a:srgbClr val="FFFFFF"/>
          </a:solidFill>
          <a:ln>
            <a:noFill/>
          </a:ln>
          <a:effectLst>
            <a:outerShdw blurRad="285750" rotWithShape="0" algn="bl" dir="10800000" dist="1905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p:nvPr/>
        </p:nvSpPr>
        <p:spPr>
          <a:xfrm>
            <a:off x="8750300" y="4356125"/>
            <a:ext cx="393600" cy="393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877500" y="393525"/>
            <a:ext cx="7872900" cy="8067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6" name="Google Shape;46;p7"/>
          <p:cNvSpPr txBox="1"/>
          <p:nvPr>
            <p:ph idx="1" type="body"/>
          </p:nvPr>
        </p:nvSpPr>
        <p:spPr>
          <a:xfrm>
            <a:off x="1576275" y="1367175"/>
            <a:ext cx="3482400" cy="33825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47" name="Google Shape;47;p7"/>
          <p:cNvSpPr txBox="1"/>
          <p:nvPr>
            <p:ph idx="2" type="body"/>
          </p:nvPr>
        </p:nvSpPr>
        <p:spPr>
          <a:xfrm>
            <a:off x="5268071" y="1367175"/>
            <a:ext cx="3482400" cy="33825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48" name="Google Shape;48;p7"/>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49" name="Google Shape;49;p7"/>
          <p:cNvSpPr/>
          <p:nvPr/>
        </p:nvSpPr>
        <p:spPr>
          <a:xfrm>
            <a:off x="7943750" y="393425"/>
            <a:ext cx="806700" cy="806700"/>
          </a:xfrm>
          <a:prstGeom prst="rect">
            <a:avLst/>
          </a:prstGeom>
          <a:solidFill>
            <a:srgbClr val="FFFFFF">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50" name="Shape 50"/>
        <p:cNvGrpSpPr/>
        <p:nvPr/>
      </p:nvGrpSpPr>
      <p:grpSpPr>
        <a:xfrm>
          <a:off x="0" y="0"/>
          <a:ext cx="0" cy="0"/>
          <a:chOff x="0" y="0"/>
          <a:chExt cx="0" cy="0"/>
        </a:xfrm>
      </p:grpSpPr>
      <p:sp>
        <p:nvSpPr>
          <p:cNvPr id="51" name="Google Shape;51;p8"/>
          <p:cNvSpPr/>
          <p:nvPr/>
        </p:nvSpPr>
        <p:spPr>
          <a:xfrm>
            <a:off x="1271100" y="-75"/>
            <a:ext cx="7872900" cy="5143500"/>
          </a:xfrm>
          <a:prstGeom prst="rect">
            <a:avLst/>
          </a:prstGeom>
          <a:solidFill>
            <a:srgbClr val="FFFFFF"/>
          </a:solidFill>
          <a:ln>
            <a:noFill/>
          </a:ln>
          <a:effectLst>
            <a:outerShdw blurRad="285750" rotWithShape="0" algn="bl" dir="10800000" dist="1905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a:off x="8750300" y="4356125"/>
            <a:ext cx="393600" cy="393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877500" y="393525"/>
            <a:ext cx="7872900" cy="8067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55" name="Google Shape;55;p8"/>
          <p:cNvSpPr txBox="1"/>
          <p:nvPr>
            <p:ph idx="1" type="body"/>
          </p:nvPr>
        </p:nvSpPr>
        <p:spPr>
          <a:xfrm>
            <a:off x="1560175" y="1375225"/>
            <a:ext cx="2317500" cy="3374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6" name="Google Shape;56;p8"/>
          <p:cNvSpPr txBox="1"/>
          <p:nvPr>
            <p:ph idx="2" type="body"/>
          </p:nvPr>
        </p:nvSpPr>
        <p:spPr>
          <a:xfrm>
            <a:off x="3996525" y="1375225"/>
            <a:ext cx="2317500" cy="3374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7" name="Google Shape;57;p8"/>
          <p:cNvSpPr txBox="1"/>
          <p:nvPr>
            <p:ph idx="3" type="body"/>
          </p:nvPr>
        </p:nvSpPr>
        <p:spPr>
          <a:xfrm>
            <a:off x="6432874" y="1375225"/>
            <a:ext cx="2317500" cy="3374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8" name="Google Shape;58;p8"/>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59" name="Google Shape;59;p8"/>
          <p:cNvSpPr/>
          <p:nvPr/>
        </p:nvSpPr>
        <p:spPr>
          <a:xfrm>
            <a:off x="7943750" y="393425"/>
            <a:ext cx="806700" cy="806700"/>
          </a:xfrm>
          <a:prstGeom prst="rect">
            <a:avLst/>
          </a:prstGeom>
          <a:solidFill>
            <a:srgbClr val="FFFFFF">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0" name="Shape 60"/>
        <p:cNvGrpSpPr/>
        <p:nvPr/>
      </p:nvGrpSpPr>
      <p:grpSpPr>
        <a:xfrm>
          <a:off x="0" y="0"/>
          <a:ext cx="0" cy="0"/>
          <a:chOff x="0" y="0"/>
          <a:chExt cx="0" cy="0"/>
        </a:xfrm>
      </p:grpSpPr>
      <p:sp>
        <p:nvSpPr>
          <p:cNvPr id="61" name="Google Shape;61;p9"/>
          <p:cNvSpPr/>
          <p:nvPr/>
        </p:nvSpPr>
        <p:spPr>
          <a:xfrm>
            <a:off x="1271100" y="-75"/>
            <a:ext cx="7872900" cy="5143500"/>
          </a:xfrm>
          <a:prstGeom prst="rect">
            <a:avLst/>
          </a:prstGeom>
          <a:solidFill>
            <a:srgbClr val="FFFFFF"/>
          </a:solidFill>
          <a:ln>
            <a:noFill/>
          </a:ln>
          <a:effectLst>
            <a:outerShdw blurRad="285750" rotWithShape="0" algn="bl" dir="10800000" dist="1905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9"/>
          <p:cNvSpPr/>
          <p:nvPr/>
        </p:nvSpPr>
        <p:spPr>
          <a:xfrm>
            <a:off x="8750300" y="4356125"/>
            <a:ext cx="393600" cy="393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9"/>
          <p:cNvSpPr/>
          <p:nvPr/>
        </p:nvSpPr>
        <p:spPr>
          <a:xfrm>
            <a:off x="877500" y="393525"/>
            <a:ext cx="7872900" cy="8067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65" name="Google Shape;65;p9"/>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66" name="Google Shape;66;p9"/>
          <p:cNvSpPr/>
          <p:nvPr/>
        </p:nvSpPr>
        <p:spPr>
          <a:xfrm>
            <a:off x="7943750" y="393425"/>
            <a:ext cx="806700" cy="806700"/>
          </a:xfrm>
          <a:prstGeom prst="rect">
            <a:avLst/>
          </a:prstGeom>
          <a:solidFill>
            <a:srgbClr val="FFFFFF">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7" name="Shape 67"/>
        <p:cNvGrpSpPr/>
        <p:nvPr/>
      </p:nvGrpSpPr>
      <p:grpSpPr>
        <a:xfrm>
          <a:off x="0" y="0"/>
          <a:ext cx="0" cy="0"/>
          <a:chOff x="0" y="0"/>
          <a:chExt cx="0" cy="0"/>
        </a:xfrm>
      </p:grpSpPr>
      <p:sp>
        <p:nvSpPr>
          <p:cNvPr id="68" name="Google Shape;68;p10"/>
          <p:cNvSpPr/>
          <p:nvPr/>
        </p:nvSpPr>
        <p:spPr>
          <a:xfrm>
            <a:off x="1271100" y="-75"/>
            <a:ext cx="7872900" cy="5143500"/>
          </a:xfrm>
          <a:prstGeom prst="rect">
            <a:avLst/>
          </a:prstGeom>
          <a:solidFill>
            <a:srgbClr val="FFFFFF"/>
          </a:solidFill>
          <a:ln>
            <a:noFill/>
          </a:ln>
          <a:effectLst>
            <a:outerShdw blurRad="285750" rotWithShape="0" algn="bl" dir="10800000" dist="19050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0"/>
          <p:cNvSpPr/>
          <p:nvPr/>
        </p:nvSpPr>
        <p:spPr>
          <a:xfrm>
            <a:off x="8750300" y="4356125"/>
            <a:ext cx="393600" cy="393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0"/>
          <p:cNvSpPr/>
          <p:nvPr/>
        </p:nvSpPr>
        <p:spPr>
          <a:xfrm>
            <a:off x="877500" y="4356125"/>
            <a:ext cx="7479300" cy="3936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0"/>
          <p:cNvSpPr txBox="1"/>
          <p:nvPr>
            <p:ph idx="1" type="body"/>
          </p:nvPr>
        </p:nvSpPr>
        <p:spPr>
          <a:xfrm>
            <a:off x="1182200" y="4356200"/>
            <a:ext cx="7174500" cy="3936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Clr>
                <a:srgbClr val="FFFFFF"/>
              </a:buClr>
              <a:buSzPts val="1600"/>
              <a:buNone/>
              <a:defRPr sz="1600">
                <a:solidFill>
                  <a:srgbClr val="FFFFFF"/>
                </a:solidFill>
              </a:defRPr>
            </a:lvl1pPr>
          </a:lstStyle>
          <a:p/>
        </p:txBody>
      </p:sp>
      <p:sp>
        <p:nvSpPr>
          <p:cNvPr id="72" name="Google Shape;72;p10"/>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73" name="Google Shape;73;p10"/>
          <p:cNvSpPr/>
          <p:nvPr/>
        </p:nvSpPr>
        <p:spPr>
          <a:xfrm>
            <a:off x="7963200" y="4356125"/>
            <a:ext cx="393600" cy="393600"/>
          </a:xfrm>
          <a:prstGeom prst="rect">
            <a:avLst/>
          </a:prstGeom>
          <a:solidFill>
            <a:srgbClr val="FFFFFF">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82200" y="393475"/>
            <a:ext cx="6739500" cy="806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rgbClr val="FFFFFF"/>
              </a:buClr>
              <a:buSzPts val="2400"/>
              <a:buFont typeface="Barlow"/>
              <a:buNone/>
              <a:defRPr b="1" sz="2400">
                <a:solidFill>
                  <a:srgbClr val="FFFFFF"/>
                </a:solidFill>
                <a:latin typeface="Barlow"/>
                <a:ea typeface="Barlow"/>
                <a:cs typeface="Barlow"/>
                <a:sym typeface="Barlow"/>
              </a:defRPr>
            </a:lvl1pPr>
            <a:lvl2pPr lvl="1">
              <a:spcBef>
                <a:spcPts val="0"/>
              </a:spcBef>
              <a:spcAft>
                <a:spcPts val="0"/>
              </a:spcAft>
              <a:buClr>
                <a:srgbClr val="FFFFFF"/>
              </a:buClr>
              <a:buSzPts val="2400"/>
              <a:buFont typeface="Barlow"/>
              <a:buNone/>
              <a:defRPr b="1" sz="2400">
                <a:solidFill>
                  <a:srgbClr val="FFFFFF"/>
                </a:solidFill>
                <a:latin typeface="Barlow"/>
                <a:ea typeface="Barlow"/>
                <a:cs typeface="Barlow"/>
                <a:sym typeface="Barlow"/>
              </a:defRPr>
            </a:lvl2pPr>
            <a:lvl3pPr lvl="2">
              <a:spcBef>
                <a:spcPts val="0"/>
              </a:spcBef>
              <a:spcAft>
                <a:spcPts val="0"/>
              </a:spcAft>
              <a:buClr>
                <a:srgbClr val="FFFFFF"/>
              </a:buClr>
              <a:buSzPts val="2400"/>
              <a:buFont typeface="Barlow"/>
              <a:buNone/>
              <a:defRPr b="1" sz="2400">
                <a:solidFill>
                  <a:srgbClr val="FFFFFF"/>
                </a:solidFill>
                <a:latin typeface="Barlow"/>
                <a:ea typeface="Barlow"/>
                <a:cs typeface="Barlow"/>
                <a:sym typeface="Barlow"/>
              </a:defRPr>
            </a:lvl3pPr>
            <a:lvl4pPr lvl="3">
              <a:spcBef>
                <a:spcPts val="0"/>
              </a:spcBef>
              <a:spcAft>
                <a:spcPts val="0"/>
              </a:spcAft>
              <a:buClr>
                <a:srgbClr val="FFFFFF"/>
              </a:buClr>
              <a:buSzPts val="2400"/>
              <a:buFont typeface="Barlow"/>
              <a:buNone/>
              <a:defRPr b="1" sz="2400">
                <a:solidFill>
                  <a:srgbClr val="FFFFFF"/>
                </a:solidFill>
                <a:latin typeface="Barlow"/>
                <a:ea typeface="Barlow"/>
                <a:cs typeface="Barlow"/>
                <a:sym typeface="Barlow"/>
              </a:defRPr>
            </a:lvl4pPr>
            <a:lvl5pPr lvl="4">
              <a:spcBef>
                <a:spcPts val="0"/>
              </a:spcBef>
              <a:spcAft>
                <a:spcPts val="0"/>
              </a:spcAft>
              <a:buClr>
                <a:srgbClr val="FFFFFF"/>
              </a:buClr>
              <a:buSzPts val="2400"/>
              <a:buFont typeface="Barlow"/>
              <a:buNone/>
              <a:defRPr b="1" sz="2400">
                <a:solidFill>
                  <a:srgbClr val="FFFFFF"/>
                </a:solidFill>
                <a:latin typeface="Barlow"/>
                <a:ea typeface="Barlow"/>
                <a:cs typeface="Barlow"/>
                <a:sym typeface="Barlow"/>
              </a:defRPr>
            </a:lvl5pPr>
            <a:lvl6pPr lvl="5">
              <a:spcBef>
                <a:spcPts val="0"/>
              </a:spcBef>
              <a:spcAft>
                <a:spcPts val="0"/>
              </a:spcAft>
              <a:buClr>
                <a:srgbClr val="FFFFFF"/>
              </a:buClr>
              <a:buSzPts val="2400"/>
              <a:buFont typeface="Barlow"/>
              <a:buNone/>
              <a:defRPr b="1" sz="2400">
                <a:solidFill>
                  <a:srgbClr val="FFFFFF"/>
                </a:solidFill>
                <a:latin typeface="Barlow"/>
                <a:ea typeface="Barlow"/>
                <a:cs typeface="Barlow"/>
                <a:sym typeface="Barlow"/>
              </a:defRPr>
            </a:lvl6pPr>
            <a:lvl7pPr lvl="6">
              <a:spcBef>
                <a:spcPts val="0"/>
              </a:spcBef>
              <a:spcAft>
                <a:spcPts val="0"/>
              </a:spcAft>
              <a:buClr>
                <a:srgbClr val="FFFFFF"/>
              </a:buClr>
              <a:buSzPts val="2400"/>
              <a:buFont typeface="Barlow"/>
              <a:buNone/>
              <a:defRPr b="1" sz="2400">
                <a:solidFill>
                  <a:srgbClr val="FFFFFF"/>
                </a:solidFill>
                <a:latin typeface="Barlow"/>
                <a:ea typeface="Barlow"/>
                <a:cs typeface="Barlow"/>
                <a:sym typeface="Barlow"/>
              </a:defRPr>
            </a:lvl7pPr>
            <a:lvl8pPr lvl="7">
              <a:spcBef>
                <a:spcPts val="0"/>
              </a:spcBef>
              <a:spcAft>
                <a:spcPts val="0"/>
              </a:spcAft>
              <a:buClr>
                <a:srgbClr val="FFFFFF"/>
              </a:buClr>
              <a:buSzPts val="2400"/>
              <a:buFont typeface="Barlow"/>
              <a:buNone/>
              <a:defRPr b="1" sz="2400">
                <a:solidFill>
                  <a:srgbClr val="FFFFFF"/>
                </a:solidFill>
                <a:latin typeface="Barlow"/>
                <a:ea typeface="Barlow"/>
                <a:cs typeface="Barlow"/>
                <a:sym typeface="Barlow"/>
              </a:defRPr>
            </a:lvl8pPr>
            <a:lvl9pPr lvl="8">
              <a:spcBef>
                <a:spcPts val="0"/>
              </a:spcBef>
              <a:spcAft>
                <a:spcPts val="0"/>
              </a:spcAft>
              <a:buClr>
                <a:srgbClr val="FFFFFF"/>
              </a:buClr>
              <a:buSzPts val="2400"/>
              <a:buFont typeface="Barlow"/>
              <a:buNone/>
              <a:defRPr b="1" sz="2400">
                <a:solidFill>
                  <a:srgbClr val="FFFFFF"/>
                </a:solidFill>
                <a:latin typeface="Barlow"/>
                <a:ea typeface="Barlow"/>
                <a:cs typeface="Barlow"/>
                <a:sym typeface="Barlow"/>
              </a:defRPr>
            </a:lvl9pPr>
          </a:lstStyle>
          <a:p/>
        </p:txBody>
      </p:sp>
      <p:sp>
        <p:nvSpPr>
          <p:cNvPr id="7" name="Google Shape;7;p1"/>
          <p:cNvSpPr txBox="1"/>
          <p:nvPr>
            <p:ph idx="1" type="body"/>
          </p:nvPr>
        </p:nvSpPr>
        <p:spPr>
          <a:xfrm>
            <a:off x="1556331" y="1349141"/>
            <a:ext cx="7085700" cy="2938500"/>
          </a:xfrm>
          <a:prstGeom prst="rect">
            <a:avLst/>
          </a:prstGeom>
          <a:noFill/>
          <a:ln>
            <a:noFill/>
          </a:ln>
        </p:spPr>
        <p:txBody>
          <a:bodyPr anchorCtr="0" anchor="t" bIns="91425" lIns="91425" spcFirstLastPara="1" rIns="91425" wrap="square" tIns="91425">
            <a:noAutofit/>
          </a:bodyPr>
          <a:lstStyle>
            <a:lvl1pPr indent="-393700" lvl="0" marL="457200">
              <a:spcBef>
                <a:spcPts val="600"/>
              </a:spcBef>
              <a:spcAft>
                <a:spcPts val="0"/>
              </a:spcAft>
              <a:buClr>
                <a:srgbClr val="D9D9D9"/>
              </a:buClr>
              <a:buSzPts val="2600"/>
              <a:buFont typeface="Barlow"/>
              <a:buChar char="▪"/>
              <a:defRPr sz="2600">
                <a:solidFill>
                  <a:srgbClr val="434343"/>
                </a:solidFill>
                <a:latin typeface="Barlow"/>
                <a:ea typeface="Barlow"/>
                <a:cs typeface="Barlow"/>
                <a:sym typeface="Barlow"/>
              </a:defRPr>
            </a:lvl1pPr>
            <a:lvl2pPr indent="-393700" lvl="1" marL="9144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2pPr>
            <a:lvl3pPr indent="-393700" lvl="2" marL="13716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3pPr>
            <a:lvl4pPr indent="-393700" lvl="3" marL="18288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4pPr>
            <a:lvl5pPr indent="-393700" lvl="4" marL="22860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5pPr>
            <a:lvl6pPr indent="-393700" lvl="5" marL="27432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6pPr>
            <a:lvl7pPr indent="-393700" lvl="6" marL="32004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7pPr>
            <a:lvl8pPr indent="-393700" lvl="7" marL="36576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8pPr>
            <a:lvl9pPr indent="-393700" lvl="8" marL="41148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9pPr>
          </a:lstStyle>
          <a:p/>
        </p:txBody>
      </p:sp>
      <p:sp>
        <p:nvSpPr>
          <p:cNvPr id="8" name="Google Shape;8;p1"/>
          <p:cNvSpPr txBox="1"/>
          <p:nvPr>
            <p:ph idx="12" type="sldNum"/>
          </p:nvPr>
        </p:nvSpPr>
        <p:spPr>
          <a:xfrm>
            <a:off x="8750400" y="4356225"/>
            <a:ext cx="393600" cy="393600"/>
          </a:xfrm>
          <a:prstGeom prst="rect">
            <a:avLst/>
          </a:prstGeom>
          <a:noFill/>
          <a:ln>
            <a:noFill/>
          </a:ln>
        </p:spPr>
        <p:txBody>
          <a:bodyPr anchorCtr="0" anchor="ctr" bIns="91425" lIns="91425" spcFirstLastPara="1" rIns="91425" wrap="square" tIns="91425">
            <a:noAutofit/>
          </a:bodyPr>
          <a:lstStyle>
            <a:lvl1pPr lvl="0" algn="ctr">
              <a:buNone/>
              <a:defRPr b="1" sz="1200">
                <a:solidFill>
                  <a:srgbClr val="FFFFFF"/>
                </a:solidFill>
                <a:latin typeface="Barlow"/>
                <a:ea typeface="Barlow"/>
                <a:cs typeface="Barlow"/>
                <a:sym typeface="Barlow"/>
              </a:defRPr>
            </a:lvl1pPr>
            <a:lvl2pPr lvl="1" algn="ctr">
              <a:buNone/>
              <a:defRPr b="1" sz="1200">
                <a:solidFill>
                  <a:srgbClr val="FFFFFF"/>
                </a:solidFill>
                <a:latin typeface="Barlow"/>
                <a:ea typeface="Barlow"/>
                <a:cs typeface="Barlow"/>
                <a:sym typeface="Barlow"/>
              </a:defRPr>
            </a:lvl2pPr>
            <a:lvl3pPr lvl="2" algn="ctr">
              <a:buNone/>
              <a:defRPr b="1" sz="1200">
                <a:solidFill>
                  <a:srgbClr val="FFFFFF"/>
                </a:solidFill>
                <a:latin typeface="Barlow"/>
                <a:ea typeface="Barlow"/>
                <a:cs typeface="Barlow"/>
                <a:sym typeface="Barlow"/>
              </a:defRPr>
            </a:lvl3pPr>
            <a:lvl4pPr lvl="3" algn="ctr">
              <a:buNone/>
              <a:defRPr b="1" sz="1200">
                <a:solidFill>
                  <a:srgbClr val="FFFFFF"/>
                </a:solidFill>
                <a:latin typeface="Barlow"/>
                <a:ea typeface="Barlow"/>
                <a:cs typeface="Barlow"/>
                <a:sym typeface="Barlow"/>
              </a:defRPr>
            </a:lvl4pPr>
            <a:lvl5pPr lvl="4" algn="ctr">
              <a:buNone/>
              <a:defRPr b="1" sz="1200">
                <a:solidFill>
                  <a:srgbClr val="FFFFFF"/>
                </a:solidFill>
                <a:latin typeface="Barlow"/>
                <a:ea typeface="Barlow"/>
                <a:cs typeface="Barlow"/>
                <a:sym typeface="Barlow"/>
              </a:defRPr>
            </a:lvl5pPr>
            <a:lvl6pPr lvl="5" algn="ctr">
              <a:buNone/>
              <a:defRPr b="1" sz="1200">
                <a:solidFill>
                  <a:srgbClr val="FFFFFF"/>
                </a:solidFill>
                <a:latin typeface="Barlow"/>
                <a:ea typeface="Barlow"/>
                <a:cs typeface="Barlow"/>
                <a:sym typeface="Barlow"/>
              </a:defRPr>
            </a:lvl6pPr>
            <a:lvl7pPr lvl="6" algn="ctr">
              <a:buNone/>
              <a:defRPr b="1" sz="1200">
                <a:solidFill>
                  <a:srgbClr val="FFFFFF"/>
                </a:solidFill>
                <a:latin typeface="Barlow"/>
                <a:ea typeface="Barlow"/>
                <a:cs typeface="Barlow"/>
                <a:sym typeface="Barlow"/>
              </a:defRPr>
            </a:lvl7pPr>
            <a:lvl8pPr lvl="7" algn="ctr">
              <a:buNone/>
              <a:defRPr b="1" sz="1200">
                <a:solidFill>
                  <a:srgbClr val="FFFFFF"/>
                </a:solidFill>
                <a:latin typeface="Barlow"/>
                <a:ea typeface="Barlow"/>
                <a:cs typeface="Barlow"/>
                <a:sym typeface="Barlow"/>
              </a:defRPr>
            </a:lvl8pPr>
            <a:lvl9pPr lvl="8" algn="ctr">
              <a:buNone/>
              <a:defRPr b="1" sz="1200">
                <a:solidFill>
                  <a:srgbClr val="FFFFFF"/>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hyperlink" Target="http://drive.google.com/file/d/1cxcIgZisoX2gxrq0Yysvfe1hsArtqSaS/view" TargetMode="External"/><Relationship Id="rId5"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ctrTitle"/>
          </p:nvPr>
        </p:nvSpPr>
        <p:spPr>
          <a:xfrm>
            <a:off x="2710225" y="1310850"/>
            <a:ext cx="5476800" cy="25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800">
                <a:solidFill>
                  <a:srgbClr val="FFFFFF"/>
                </a:solidFill>
              </a:rPr>
              <a:t>The Egg Lounge Chair</a:t>
            </a:r>
            <a:endParaRPr>
              <a:solidFill>
                <a:srgbClr val="FFFFFF"/>
              </a:solidFill>
            </a:endParaRPr>
          </a:p>
        </p:txBody>
      </p:sp>
      <p:pic>
        <p:nvPicPr>
          <p:cNvPr id="92" name="Google Shape;92;p14"/>
          <p:cNvPicPr preferRelativeResize="0"/>
          <p:nvPr/>
        </p:nvPicPr>
        <p:blipFill>
          <a:blip r:embed="rId3">
            <a:alphaModFix/>
          </a:blip>
          <a:stretch>
            <a:fillRect/>
          </a:stretch>
        </p:blipFill>
        <p:spPr>
          <a:xfrm>
            <a:off x="158300" y="1227050"/>
            <a:ext cx="2626150" cy="2961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23"/>
          <p:cNvSpPr txBox="1"/>
          <p:nvPr>
            <p:ph type="title"/>
          </p:nvPr>
        </p:nvSpPr>
        <p:spPr>
          <a:xfrm>
            <a:off x="4483099" y="393475"/>
            <a:ext cx="34608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Statistics</a:t>
            </a:r>
            <a:endParaRPr sz="3000"/>
          </a:p>
        </p:txBody>
      </p:sp>
      <p:sp>
        <p:nvSpPr>
          <p:cNvPr id="165" name="Google Shape;165;p23"/>
          <p:cNvSpPr txBox="1"/>
          <p:nvPr>
            <p:ph idx="1" type="body"/>
          </p:nvPr>
        </p:nvSpPr>
        <p:spPr>
          <a:xfrm>
            <a:off x="4847325" y="1300550"/>
            <a:ext cx="3776400" cy="36945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Average Height of Men 5’9”</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Average Height of Women 5’4”</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Average Weight of Men 195.7 lb</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Average Weight of Women 166.2 lb </a:t>
            </a:r>
            <a:endParaRPr sz="1300">
              <a:solidFill>
                <a:srgbClr val="FF0000"/>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Better to go with men’s height to accommodate a larger audience </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Maximum force on chair will be 195.7 lb which is approximately 890 N</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Average length of the leg is about 75 cm (2.46ft) so this serves as the minimum length of the leg rest. </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Using the fact that the leg is 20% of the total body mass and  trunk is 80%, we assumed discrete load distribution.</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Then 40% acts on the curved part while 40% acts on the seat and 20% acts on the leg rest </a:t>
            </a:r>
            <a:endParaRPr sz="1300">
              <a:solidFill>
                <a:srgbClr val="233A44"/>
              </a:solidFill>
              <a:latin typeface="Calibri"/>
              <a:ea typeface="Calibri"/>
              <a:cs typeface="Calibri"/>
              <a:sym typeface="Calibri"/>
            </a:endParaRPr>
          </a:p>
          <a:p>
            <a:pPr indent="0" lvl="0" marL="0" rtl="0" algn="l">
              <a:lnSpc>
                <a:spcPct val="115000"/>
              </a:lnSpc>
              <a:spcBef>
                <a:spcPts val="1600"/>
              </a:spcBef>
              <a:spcAft>
                <a:spcPts val="0"/>
              </a:spcAft>
              <a:buClr>
                <a:schemeClr val="dk1"/>
              </a:buClr>
              <a:buSzPts val="1100"/>
              <a:buFont typeface="Arial"/>
              <a:buNone/>
            </a:pPr>
            <a:r>
              <a:t/>
            </a:r>
            <a:endParaRPr sz="1300">
              <a:solidFill>
                <a:srgbClr val="FF0000"/>
              </a:solidFill>
              <a:latin typeface="Calibri"/>
              <a:ea typeface="Calibri"/>
              <a:cs typeface="Calibri"/>
              <a:sym typeface="Calibri"/>
            </a:endParaRPr>
          </a:p>
          <a:p>
            <a:pPr indent="0" lvl="0" marL="0" rtl="0" algn="l">
              <a:spcBef>
                <a:spcPts val="1600"/>
              </a:spcBef>
              <a:spcAft>
                <a:spcPts val="0"/>
              </a:spcAft>
              <a:buNone/>
            </a:pPr>
            <a:r>
              <a:t/>
            </a:r>
            <a:endParaRPr/>
          </a:p>
        </p:txBody>
      </p:sp>
      <p:sp>
        <p:nvSpPr>
          <p:cNvPr id="166" name="Google Shape;166;p23"/>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24"/>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72" name="Google Shape;172;p24"/>
          <p:cNvSpPr/>
          <p:nvPr/>
        </p:nvSpPr>
        <p:spPr>
          <a:xfrm>
            <a:off x="6393300" y="1393200"/>
            <a:ext cx="2357100" cy="23571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a:solidFill>
                  <a:schemeClr val="lt1"/>
                </a:solidFill>
                <a:latin typeface="Barlow"/>
                <a:ea typeface="Barlow"/>
                <a:cs typeface="Barlow"/>
                <a:sym typeface="Barlow"/>
              </a:rPr>
              <a:t>Analysis</a:t>
            </a:r>
            <a:endParaRPr b="1" sz="3600">
              <a:solidFill>
                <a:schemeClr val="lt1"/>
              </a:solidFill>
              <a:latin typeface="Barlow"/>
              <a:ea typeface="Barlow"/>
              <a:cs typeface="Barlow"/>
              <a:sym typeface="Barlow"/>
            </a:endParaRPr>
          </a:p>
          <a:p>
            <a:pPr indent="0" lvl="0" marL="0" rtl="0" algn="l">
              <a:spcBef>
                <a:spcPts val="0"/>
              </a:spcBef>
              <a:spcAft>
                <a:spcPts val="0"/>
              </a:spcAft>
              <a:buNone/>
            </a:pPr>
            <a:r>
              <a:t/>
            </a:r>
            <a:endParaRPr sz="2200"/>
          </a:p>
        </p:txBody>
      </p:sp>
      <p:sp>
        <p:nvSpPr>
          <p:cNvPr id="173" name="Google Shape;173;p24"/>
          <p:cNvSpPr/>
          <p:nvPr/>
        </p:nvSpPr>
        <p:spPr>
          <a:xfrm>
            <a:off x="605600" y="938325"/>
            <a:ext cx="5304900" cy="3454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4"/>
          <p:cNvSpPr/>
          <p:nvPr/>
        </p:nvSpPr>
        <p:spPr>
          <a:xfrm>
            <a:off x="405800" y="796525"/>
            <a:ext cx="5614365" cy="429910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 name="Google Shape;175;p24"/>
          <p:cNvPicPr preferRelativeResize="0"/>
          <p:nvPr/>
        </p:nvPicPr>
        <p:blipFill>
          <a:blip r:embed="rId4">
            <a:alphaModFix/>
          </a:blip>
          <a:stretch>
            <a:fillRect/>
          </a:stretch>
        </p:blipFill>
        <p:spPr>
          <a:xfrm>
            <a:off x="642775" y="989275"/>
            <a:ext cx="5186925" cy="3249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25"/>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1" name="Google Shape;181;p25"/>
          <p:cNvSpPr/>
          <p:nvPr/>
        </p:nvSpPr>
        <p:spPr>
          <a:xfrm>
            <a:off x="6393300" y="1393200"/>
            <a:ext cx="2357100" cy="23571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a:solidFill>
                  <a:schemeClr val="lt1"/>
                </a:solidFill>
                <a:latin typeface="Barlow"/>
                <a:ea typeface="Barlow"/>
                <a:cs typeface="Barlow"/>
                <a:sym typeface="Barlow"/>
              </a:rPr>
              <a:t>Analysis</a:t>
            </a:r>
            <a:endParaRPr b="1" sz="3600">
              <a:solidFill>
                <a:schemeClr val="lt1"/>
              </a:solidFill>
              <a:latin typeface="Barlow"/>
              <a:ea typeface="Barlow"/>
              <a:cs typeface="Barlow"/>
              <a:sym typeface="Barlow"/>
            </a:endParaRPr>
          </a:p>
          <a:p>
            <a:pPr indent="0" lvl="0" marL="0" rtl="0" algn="l">
              <a:spcBef>
                <a:spcPts val="0"/>
              </a:spcBef>
              <a:spcAft>
                <a:spcPts val="0"/>
              </a:spcAft>
              <a:buNone/>
            </a:pPr>
            <a:r>
              <a:t/>
            </a:r>
            <a:endParaRPr sz="2200"/>
          </a:p>
        </p:txBody>
      </p:sp>
      <p:sp>
        <p:nvSpPr>
          <p:cNvPr id="182" name="Google Shape;182;p25"/>
          <p:cNvSpPr/>
          <p:nvPr/>
        </p:nvSpPr>
        <p:spPr>
          <a:xfrm>
            <a:off x="605600" y="938325"/>
            <a:ext cx="5304900" cy="3454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178525" y="478025"/>
            <a:ext cx="5731981" cy="456235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4" name="Google Shape;184;p25"/>
          <p:cNvPicPr preferRelativeResize="0"/>
          <p:nvPr/>
        </p:nvPicPr>
        <p:blipFill>
          <a:blip r:embed="rId4">
            <a:alphaModFix/>
          </a:blip>
          <a:stretch>
            <a:fillRect/>
          </a:stretch>
        </p:blipFill>
        <p:spPr>
          <a:xfrm>
            <a:off x="361700" y="704425"/>
            <a:ext cx="5365625" cy="345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26"/>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0" name="Google Shape;190;p26"/>
          <p:cNvSpPr/>
          <p:nvPr/>
        </p:nvSpPr>
        <p:spPr>
          <a:xfrm>
            <a:off x="6393300" y="1393200"/>
            <a:ext cx="2357100" cy="23571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a:solidFill>
                  <a:schemeClr val="lt1"/>
                </a:solidFill>
                <a:latin typeface="Barlow"/>
                <a:ea typeface="Barlow"/>
                <a:cs typeface="Barlow"/>
                <a:sym typeface="Barlow"/>
              </a:rPr>
              <a:t>Analysis</a:t>
            </a:r>
            <a:endParaRPr b="1" sz="3600">
              <a:solidFill>
                <a:schemeClr val="lt1"/>
              </a:solidFill>
              <a:latin typeface="Barlow"/>
              <a:ea typeface="Barlow"/>
              <a:cs typeface="Barlow"/>
              <a:sym typeface="Barlow"/>
            </a:endParaRPr>
          </a:p>
          <a:p>
            <a:pPr indent="0" lvl="0" marL="0" rtl="0" algn="l">
              <a:spcBef>
                <a:spcPts val="0"/>
              </a:spcBef>
              <a:spcAft>
                <a:spcPts val="0"/>
              </a:spcAft>
              <a:buNone/>
            </a:pPr>
            <a:r>
              <a:t/>
            </a:r>
            <a:endParaRPr sz="2200"/>
          </a:p>
        </p:txBody>
      </p:sp>
      <p:sp>
        <p:nvSpPr>
          <p:cNvPr id="191" name="Google Shape;191;p26"/>
          <p:cNvSpPr/>
          <p:nvPr/>
        </p:nvSpPr>
        <p:spPr>
          <a:xfrm>
            <a:off x="605600" y="938325"/>
            <a:ext cx="5304900" cy="3454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405800" y="796525"/>
            <a:ext cx="5614365" cy="429910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26"/>
          <p:cNvPicPr preferRelativeResize="0"/>
          <p:nvPr/>
        </p:nvPicPr>
        <p:blipFill>
          <a:blip r:embed="rId4">
            <a:alphaModFix/>
          </a:blip>
          <a:stretch>
            <a:fillRect/>
          </a:stretch>
        </p:blipFill>
        <p:spPr>
          <a:xfrm>
            <a:off x="619150" y="1024250"/>
            <a:ext cx="5187674" cy="3229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27"/>
          <p:cNvSpPr txBox="1"/>
          <p:nvPr>
            <p:ph type="title"/>
          </p:nvPr>
        </p:nvSpPr>
        <p:spPr>
          <a:xfrm>
            <a:off x="1185725" y="470238"/>
            <a:ext cx="62508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lt1"/>
                </a:solidFill>
              </a:rPr>
              <a:t>Stress Analysis Result</a:t>
            </a:r>
            <a:endParaRPr sz="3000"/>
          </a:p>
        </p:txBody>
      </p:sp>
      <p:sp>
        <p:nvSpPr>
          <p:cNvPr id="199" name="Google Shape;199;p27"/>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00" name="Google Shape;200;p27"/>
          <p:cNvGrpSpPr/>
          <p:nvPr/>
        </p:nvGrpSpPr>
        <p:grpSpPr>
          <a:xfrm>
            <a:off x="8247163" y="629034"/>
            <a:ext cx="205851" cy="335576"/>
            <a:chOff x="6730350" y="2315900"/>
            <a:chExt cx="257700" cy="420100"/>
          </a:xfrm>
        </p:grpSpPr>
        <p:sp>
          <p:nvSpPr>
            <p:cNvPr id="201" name="Google Shape;201;p2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27"/>
          <p:cNvSpPr txBox="1"/>
          <p:nvPr/>
        </p:nvSpPr>
        <p:spPr>
          <a:xfrm>
            <a:off x="1396725" y="1423025"/>
            <a:ext cx="7262700" cy="3812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Applying the load as shown in the previous slide, the maximum stress occurred at the hinges</a:t>
            </a:r>
            <a:endParaRPr sz="2400">
              <a:solidFill>
                <a:srgbClr val="233A44"/>
              </a:solidFill>
              <a:latin typeface="Calibri"/>
              <a:ea typeface="Calibri"/>
              <a:cs typeface="Calibri"/>
              <a:sym typeface="Calibri"/>
            </a:endParaRPr>
          </a:p>
          <a:p>
            <a:pPr indent="-381000" lvl="0" marL="457200" rtl="0" algn="l">
              <a:lnSpc>
                <a:spcPct val="115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Stress concentration occured at the hinges and the connector of the egg chair and leg-rest</a:t>
            </a:r>
            <a:endParaRPr sz="2400">
              <a:solidFill>
                <a:srgbClr val="233A44"/>
              </a:solidFill>
              <a:latin typeface="Calibri"/>
              <a:ea typeface="Calibri"/>
              <a:cs typeface="Calibri"/>
              <a:sym typeface="Calibri"/>
            </a:endParaRPr>
          </a:p>
          <a:p>
            <a:pPr indent="-381000" lvl="0" marL="457200" rtl="0" algn="l">
              <a:lnSpc>
                <a:spcPct val="115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Max. stress </a:t>
            </a:r>
            <a:r>
              <a:rPr lang="en" sz="2400">
                <a:solidFill>
                  <a:srgbClr val="233A44"/>
                </a:solidFill>
                <a:latin typeface="Calibri"/>
                <a:ea typeface="Calibri"/>
                <a:cs typeface="Calibri"/>
                <a:sym typeface="Calibri"/>
              </a:rPr>
              <a:t>found was</a:t>
            </a:r>
            <a:r>
              <a:rPr lang="en" sz="2400">
                <a:solidFill>
                  <a:srgbClr val="233A44"/>
                </a:solidFill>
                <a:latin typeface="Calibri"/>
                <a:ea typeface="Calibri"/>
                <a:cs typeface="Calibri"/>
                <a:sym typeface="Calibri"/>
              </a:rPr>
              <a:t> 9.4966e+005 Pa in the connector</a:t>
            </a:r>
            <a:endParaRPr sz="2400">
              <a:solidFill>
                <a:srgbClr val="233A44"/>
              </a:solidFill>
              <a:latin typeface="Calibri"/>
              <a:ea typeface="Calibri"/>
              <a:cs typeface="Calibri"/>
              <a:sym typeface="Calibri"/>
            </a:endParaRPr>
          </a:p>
          <a:p>
            <a:pPr indent="-381000" lvl="0" marL="457200" rtl="0" algn="l">
              <a:lnSpc>
                <a:spcPct val="115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Yield strength of Aluminum Alloy = 2.8e+08 Pa</a:t>
            </a:r>
            <a:endParaRPr sz="2400">
              <a:solidFill>
                <a:srgbClr val="233A44"/>
              </a:solidFill>
              <a:latin typeface="Calibri"/>
              <a:ea typeface="Calibri"/>
              <a:cs typeface="Calibri"/>
              <a:sym typeface="Calibri"/>
            </a:endParaRPr>
          </a:p>
          <a:p>
            <a:pPr indent="-381000" lvl="0" marL="457200" rtl="0" algn="l">
              <a:lnSpc>
                <a:spcPct val="115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Safety factor =  295</a:t>
            </a:r>
            <a:endParaRPr sz="2400">
              <a:solidFill>
                <a:srgbClr val="233A44"/>
              </a:solidFill>
              <a:latin typeface="Calibri"/>
              <a:ea typeface="Calibri"/>
              <a:cs typeface="Calibri"/>
              <a:sym typeface="Calibri"/>
            </a:endParaRPr>
          </a:p>
          <a:p>
            <a:pPr indent="-381000" lvl="0" marL="457200" rtl="0" algn="l">
              <a:lnSpc>
                <a:spcPct val="115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Structure is safe</a:t>
            </a:r>
            <a:endParaRPr sz="2400">
              <a:solidFill>
                <a:srgbClr val="233A44"/>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0" name="Shape 210"/>
        <p:cNvGrpSpPr/>
        <p:nvPr/>
      </p:nvGrpSpPr>
      <p:grpSpPr>
        <a:xfrm>
          <a:off x="0" y="0"/>
          <a:ext cx="0" cy="0"/>
          <a:chOff x="0" y="0"/>
          <a:chExt cx="0" cy="0"/>
        </a:xfrm>
      </p:grpSpPr>
      <p:sp>
        <p:nvSpPr>
          <p:cNvPr id="211" name="Google Shape;211;p28"/>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2" name="Google Shape;212;p28"/>
          <p:cNvSpPr/>
          <p:nvPr/>
        </p:nvSpPr>
        <p:spPr>
          <a:xfrm>
            <a:off x="6393300" y="1393200"/>
            <a:ext cx="2357100" cy="23571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a:solidFill>
                  <a:schemeClr val="lt1"/>
                </a:solidFill>
                <a:latin typeface="Barlow"/>
                <a:ea typeface="Barlow"/>
                <a:cs typeface="Barlow"/>
                <a:sym typeface="Barlow"/>
              </a:rPr>
              <a:t>Analysis</a:t>
            </a:r>
            <a:endParaRPr b="1" sz="3600">
              <a:solidFill>
                <a:schemeClr val="lt1"/>
              </a:solidFill>
              <a:latin typeface="Barlow"/>
              <a:ea typeface="Barlow"/>
              <a:cs typeface="Barlow"/>
              <a:sym typeface="Barlow"/>
            </a:endParaRPr>
          </a:p>
          <a:p>
            <a:pPr indent="0" lvl="0" marL="0" rtl="0" algn="l">
              <a:spcBef>
                <a:spcPts val="0"/>
              </a:spcBef>
              <a:spcAft>
                <a:spcPts val="0"/>
              </a:spcAft>
              <a:buNone/>
            </a:pPr>
            <a:r>
              <a:t/>
            </a:r>
            <a:endParaRPr sz="2200"/>
          </a:p>
        </p:txBody>
      </p:sp>
      <p:sp>
        <p:nvSpPr>
          <p:cNvPr id="213" name="Google Shape;213;p28"/>
          <p:cNvSpPr/>
          <p:nvPr/>
        </p:nvSpPr>
        <p:spPr>
          <a:xfrm>
            <a:off x="605600" y="938325"/>
            <a:ext cx="5304900" cy="3454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8"/>
          <p:cNvSpPr/>
          <p:nvPr/>
        </p:nvSpPr>
        <p:spPr>
          <a:xfrm>
            <a:off x="320775" y="330750"/>
            <a:ext cx="5818759" cy="4812762"/>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5" name="Google Shape;215;p28"/>
          <p:cNvPicPr preferRelativeResize="0"/>
          <p:nvPr/>
        </p:nvPicPr>
        <p:blipFill>
          <a:blip r:embed="rId4">
            <a:alphaModFix/>
          </a:blip>
          <a:stretch>
            <a:fillRect/>
          </a:stretch>
        </p:blipFill>
        <p:spPr>
          <a:xfrm>
            <a:off x="552600" y="580400"/>
            <a:ext cx="5357900" cy="3650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29"/>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1" name="Google Shape;221;p29"/>
          <p:cNvSpPr/>
          <p:nvPr/>
        </p:nvSpPr>
        <p:spPr>
          <a:xfrm>
            <a:off x="6393300" y="1393200"/>
            <a:ext cx="2357100" cy="23571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a:solidFill>
                  <a:schemeClr val="lt1"/>
                </a:solidFill>
                <a:latin typeface="Barlow"/>
                <a:ea typeface="Barlow"/>
                <a:cs typeface="Barlow"/>
                <a:sym typeface="Barlow"/>
              </a:rPr>
              <a:t>Analysis</a:t>
            </a:r>
            <a:endParaRPr b="1" sz="3600">
              <a:solidFill>
                <a:schemeClr val="lt1"/>
              </a:solidFill>
              <a:latin typeface="Barlow"/>
              <a:ea typeface="Barlow"/>
              <a:cs typeface="Barlow"/>
              <a:sym typeface="Barlow"/>
            </a:endParaRPr>
          </a:p>
          <a:p>
            <a:pPr indent="0" lvl="0" marL="0" rtl="0" algn="l">
              <a:spcBef>
                <a:spcPts val="0"/>
              </a:spcBef>
              <a:spcAft>
                <a:spcPts val="0"/>
              </a:spcAft>
              <a:buNone/>
            </a:pPr>
            <a:r>
              <a:t/>
            </a:r>
            <a:endParaRPr sz="2200"/>
          </a:p>
        </p:txBody>
      </p:sp>
      <p:sp>
        <p:nvSpPr>
          <p:cNvPr id="222" name="Google Shape;222;p29"/>
          <p:cNvSpPr/>
          <p:nvPr/>
        </p:nvSpPr>
        <p:spPr>
          <a:xfrm>
            <a:off x="605600" y="938325"/>
            <a:ext cx="5304900" cy="3454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
          <p:cNvSpPr/>
          <p:nvPr/>
        </p:nvSpPr>
        <p:spPr>
          <a:xfrm>
            <a:off x="405800" y="297550"/>
            <a:ext cx="5630502" cy="4798245"/>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p29"/>
          <p:cNvPicPr preferRelativeResize="0"/>
          <p:nvPr/>
        </p:nvPicPr>
        <p:blipFill>
          <a:blip r:embed="rId4">
            <a:alphaModFix/>
          </a:blip>
          <a:stretch>
            <a:fillRect/>
          </a:stretch>
        </p:blipFill>
        <p:spPr>
          <a:xfrm>
            <a:off x="619900" y="522250"/>
            <a:ext cx="5202299" cy="3637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30"/>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0" name="Google Shape;230;p30"/>
          <p:cNvSpPr/>
          <p:nvPr/>
        </p:nvSpPr>
        <p:spPr>
          <a:xfrm>
            <a:off x="6393300" y="1393200"/>
            <a:ext cx="2357100" cy="2357100"/>
          </a:xfrm>
          <a:prstGeom prst="rect">
            <a:avLst/>
          </a:prstGeom>
          <a:solidFill>
            <a:srgbClr val="FFB000"/>
          </a:solidFill>
          <a:ln>
            <a:noFill/>
          </a:ln>
          <a:effectLst>
            <a:outerShdw blurRad="214313" rotWithShape="0" algn="bl" dir="5400000" dist="476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a:solidFill>
                  <a:schemeClr val="lt1"/>
                </a:solidFill>
                <a:latin typeface="Barlow"/>
                <a:ea typeface="Barlow"/>
                <a:cs typeface="Barlow"/>
                <a:sym typeface="Barlow"/>
              </a:rPr>
              <a:t>Analysis</a:t>
            </a:r>
            <a:endParaRPr b="1" sz="3600">
              <a:solidFill>
                <a:schemeClr val="lt1"/>
              </a:solidFill>
              <a:latin typeface="Barlow"/>
              <a:ea typeface="Barlow"/>
              <a:cs typeface="Barlow"/>
              <a:sym typeface="Barlow"/>
            </a:endParaRPr>
          </a:p>
          <a:p>
            <a:pPr indent="0" lvl="0" marL="0" rtl="0" algn="l">
              <a:spcBef>
                <a:spcPts val="0"/>
              </a:spcBef>
              <a:spcAft>
                <a:spcPts val="0"/>
              </a:spcAft>
              <a:buNone/>
            </a:pPr>
            <a:r>
              <a:t/>
            </a:r>
            <a:endParaRPr sz="2200"/>
          </a:p>
        </p:txBody>
      </p:sp>
      <p:sp>
        <p:nvSpPr>
          <p:cNvPr id="231" name="Google Shape;231;p30"/>
          <p:cNvSpPr/>
          <p:nvPr/>
        </p:nvSpPr>
        <p:spPr>
          <a:xfrm>
            <a:off x="605600" y="938325"/>
            <a:ext cx="5304900" cy="3454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0"/>
          <p:cNvSpPr/>
          <p:nvPr/>
        </p:nvSpPr>
        <p:spPr>
          <a:xfrm>
            <a:off x="405800" y="796525"/>
            <a:ext cx="5614365" cy="429910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3" name="Google Shape;233;p30" title="deformation analysis.mp4">
            <a:hlinkClick r:id="rId4"/>
          </p:cNvPr>
          <p:cNvPicPr preferRelativeResize="0"/>
          <p:nvPr/>
        </p:nvPicPr>
        <p:blipFill>
          <a:blip r:embed="rId5">
            <a:alphaModFix/>
          </a:blip>
          <a:stretch>
            <a:fillRect/>
          </a:stretch>
        </p:blipFill>
        <p:spPr>
          <a:xfrm>
            <a:off x="643700" y="1038425"/>
            <a:ext cx="5161726" cy="3236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237" name="Shape 237"/>
        <p:cNvGrpSpPr/>
        <p:nvPr/>
      </p:nvGrpSpPr>
      <p:grpSpPr>
        <a:xfrm>
          <a:off x="0" y="0"/>
          <a:ext cx="0" cy="0"/>
          <a:chOff x="0" y="0"/>
          <a:chExt cx="0" cy="0"/>
        </a:xfrm>
      </p:grpSpPr>
      <p:sp>
        <p:nvSpPr>
          <p:cNvPr id="238" name="Google Shape;238;p31"/>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9" name="Google Shape;239;p31"/>
          <p:cNvSpPr txBox="1"/>
          <p:nvPr>
            <p:ph type="title"/>
          </p:nvPr>
        </p:nvSpPr>
        <p:spPr>
          <a:xfrm>
            <a:off x="11534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Strain Analysis Result</a:t>
            </a:r>
            <a:endParaRPr/>
          </a:p>
        </p:txBody>
      </p:sp>
      <p:grpSp>
        <p:nvGrpSpPr>
          <p:cNvPr id="240" name="Google Shape;240;p31"/>
          <p:cNvGrpSpPr/>
          <p:nvPr/>
        </p:nvGrpSpPr>
        <p:grpSpPr>
          <a:xfrm>
            <a:off x="8162544" y="618788"/>
            <a:ext cx="369725" cy="356065"/>
            <a:chOff x="2583325" y="2972875"/>
            <a:chExt cx="462850" cy="445750"/>
          </a:xfrm>
        </p:grpSpPr>
        <p:sp>
          <p:nvSpPr>
            <p:cNvPr id="241" name="Google Shape;241;p31"/>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1"/>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 name="Google Shape;243;p31"/>
          <p:cNvSpPr txBox="1"/>
          <p:nvPr/>
        </p:nvSpPr>
        <p:spPr>
          <a:xfrm>
            <a:off x="1415925" y="1384650"/>
            <a:ext cx="7262700" cy="32259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The maximum strain in the structure occurred at the tip of the leg-rest </a:t>
            </a:r>
            <a:endParaRPr sz="2400">
              <a:solidFill>
                <a:srgbClr val="233A44"/>
              </a:solidFill>
              <a:latin typeface="Calibri"/>
              <a:ea typeface="Calibri"/>
              <a:cs typeface="Calibri"/>
              <a:sym typeface="Calibri"/>
            </a:endParaRPr>
          </a:p>
          <a:p>
            <a:pPr indent="-381000" lvl="0" marL="457200" rtl="0" algn="l">
              <a:lnSpc>
                <a:spcPct val="115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The max. Strain was 1.346e-005 which is 0.00134%</a:t>
            </a:r>
            <a:endParaRPr sz="2400">
              <a:solidFill>
                <a:srgbClr val="233A44"/>
              </a:solidFill>
              <a:latin typeface="Calibri"/>
              <a:ea typeface="Calibri"/>
              <a:cs typeface="Calibri"/>
              <a:sym typeface="Calibri"/>
            </a:endParaRPr>
          </a:p>
          <a:p>
            <a:pPr indent="-381000" lvl="0" marL="457200" rtl="0" algn="l">
              <a:lnSpc>
                <a:spcPct val="115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This deformation is very small so the structure with that dimension is practical and safe</a:t>
            </a:r>
            <a:endParaRPr sz="2400">
              <a:solidFill>
                <a:srgbClr val="233A44"/>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247" name="Shape 247"/>
        <p:cNvGrpSpPr/>
        <p:nvPr/>
      </p:nvGrpSpPr>
      <p:grpSpPr>
        <a:xfrm>
          <a:off x="0" y="0"/>
          <a:ext cx="0" cy="0"/>
          <a:chOff x="0" y="0"/>
          <a:chExt cx="0" cy="0"/>
        </a:xfrm>
      </p:grpSpPr>
      <p:sp>
        <p:nvSpPr>
          <p:cNvPr id="248" name="Google Shape;248;p32"/>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9" name="Google Shape;249;p32"/>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Generative Design</a:t>
            </a:r>
            <a:endParaRPr/>
          </a:p>
        </p:txBody>
      </p:sp>
      <p:grpSp>
        <p:nvGrpSpPr>
          <p:cNvPr id="250" name="Google Shape;250;p32"/>
          <p:cNvGrpSpPr/>
          <p:nvPr/>
        </p:nvGrpSpPr>
        <p:grpSpPr>
          <a:xfrm>
            <a:off x="8162544" y="618788"/>
            <a:ext cx="369725" cy="356065"/>
            <a:chOff x="2583325" y="2972875"/>
            <a:chExt cx="462850" cy="445750"/>
          </a:xfrm>
        </p:grpSpPr>
        <p:sp>
          <p:nvSpPr>
            <p:cNvPr id="251" name="Google Shape;251;p32"/>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2"/>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32"/>
          <p:cNvSpPr txBox="1"/>
          <p:nvPr>
            <p:ph idx="1" type="body"/>
          </p:nvPr>
        </p:nvSpPr>
        <p:spPr>
          <a:xfrm>
            <a:off x="1556331" y="1349141"/>
            <a:ext cx="7085700" cy="2938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Preserved</a:t>
            </a:r>
            <a:r>
              <a:rPr lang="en"/>
              <a:t> </a:t>
            </a:r>
            <a:r>
              <a:rPr lang="en"/>
              <a:t>geometry</a:t>
            </a:r>
            <a:endParaRPr/>
          </a:p>
          <a:p>
            <a:pPr indent="-393700" lvl="0" marL="457200" rtl="0" algn="l">
              <a:spcBef>
                <a:spcPts val="600"/>
              </a:spcBef>
              <a:spcAft>
                <a:spcPts val="0"/>
              </a:spcAft>
              <a:buSzPts val="2600"/>
              <a:buChar char="▪"/>
            </a:pPr>
            <a:r>
              <a:rPr lang="en"/>
              <a:t>Start a new sketch </a:t>
            </a:r>
            <a:endParaRPr/>
          </a:p>
          <a:p>
            <a:pPr indent="-393700" lvl="0" marL="457200" rtl="0" algn="l">
              <a:spcBef>
                <a:spcPts val="0"/>
              </a:spcBef>
              <a:spcAft>
                <a:spcPts val="0"/>
              </a:spcAft>
              <a:buSzPts val="2600"/>
              <a:buChar char="▪"/>
            </a:pPr>
            <a:r>
              <a:rPr lang="en"/>
              <a:t>Draw circles </a:t>
            </a:r>
            <a:endParaRPr/>
          </a:p>
          <a:p>
            <a:pPr indent="-393700" lvl="0" marL="457200" rtl="0" algn="l">
              <a:spcBef>
                <a:spcPts val="0"/>
              </a:spcBef>
              <a:spcAft>
                <a:spcPts val="0"/>
              </a:spcAft>
              <a:buSzPts val="2600"/>
              <a:buChar char="▪"/>
            </a:pPr>
            <a:r>
              <a:rPr lang="en"/>
              <a:t>Extrude intersection</a:t>
            </a:r>
            <a:r>
              <a:rPr lang="en"/>
              <a:t> </a:t>
            </a:r>
            <a:endParaRPr/>
          </a:p>
        </p:txBody>
      </p:sp>
      <p:pic>
        <p:nvPicPr>
          <p:cNvPr id="254" name="Google Shape;254;p32"/>
          <p:cNvPicPr preferRelativeResize="0"/>
          <p:nvPr/>
        </p:nvPicPr>
        <p:blipFill>
          <a:blip r:embed="rId3">
            <a:alphaModFix/>
          </a:blip>
          <a:stretch>
            <a:fillRect/>
          </a:stretch>
        </p:blipFill>
        <p:spPr>
          <a:xfrm>
            <a:off x="5047950" y="1556249"/>
            <a:ext cx="4055375" cy="1862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5"/>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lt1"/>
                </a:solidFill>
              </a:rPr>
              <a:t>Problem Statement</a:t>
            </a:r>
            <a:endParaRPr>
              <a:solidFill>
                <a:schemeClr val="lt1"/>
              </a:solidFill>
            </a:endParaRPr>
          </a:p>
        </p:txBody>
      </p:sp>
      <p:sp>
        <p:nvSpPr>
          <p:cNvPr id="98" name="Google Shape;98;p15"/>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99" name="Google Shape;99;p15"/>
          <p:cNvGrpSpPr/>
          <p:nvPr/>
        </p:nvGrpSpPr>
        <p:grpSpPr>
          <a:xfrm>
            <a:off x="8160827" y="631951"/>
            <a:ext cx="390214" cy="329725"/>
            <a:chOff x="3918650" y="293075"/>
            <a:chExt cx="488500" cy="412775"/>
          </a:xfrm>
        </p:grpSpPr>
        <p:sp>
          <p:nvSpPr>
            <p:cNvPr id="100" name="Google Shape;100;p15"/>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5"/>
          <p:cNvSpPr txBox="1"/>
          <p:nvPr/>
        </p:nvSpPr>
        <p:spPr>
          <a:xfrm>
            <a:off x="1711825" y="1608150"/>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233A44"/>
                </a:solidFill>
                <a:latin typeface="Calibri"/>
                <a:ea typeface="Calibri"/>
                <a:cs typeface="Calibri"/>
                <a:sym typeface="Calibri"/>
              </a:rPr>
              <a:t>The phrase "egg chair" conjures up a midcentury image of a sleek, round, pedestaled seat, shaped exactly like an egg, but with a cushioned hollow in the center. The design of an egg chair is appealing as well as comfortable and has a very modern feel to it. However, every egg chair that we have come across through research does not have the compact leg rest feature attached. There are a lot of egg chairs with separate leg rests but none have been designed to have an attached leg rest. As a result, we have decided to add a unique leg rest feature to our egg chair. </a:t>
            </a:r>
            <a:endParaRPr sz="1800">
              <a:solidFill>
                <a:srgbClr val="233A44"/>
              </a:solidFill>
              <a:latin typeface="Calibri"/>
              <a:ea typeface="Calibri"/>
              <a:cs typeface="Calibri"/>
              <a:sym typeface="Calibri"/>
            </a:endParaRPr>
          </a:p>
          <a:p>
            <a:pPr indent="0" lvl="0" marL="457200" rtl="0" algn="l">
              <a:lnSpc>
                <a:spcPct val="115000"/>
              </a:lnSpc>
              <a:spcBef>
                <a:spcPts val="1600"/>
              </a:spcBef>
              <a:spcAft>
                <a:spcPts val="1600"/>
              </a:spcAft>
              <a:buNone/>
            </a:pPr>
            <a:r>
              <a:t/>
            </a:r>
            <a:endParaRPr sz="1900">
              <a:solidFill>
                <a:srgbClr val="233A44"/>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3"/>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Generative Design</a:t>
            </a:r>
            <a:endParaRPr>
              <a:solidFill>
                <a:schemeClr val="lt1"/>
              </a:solidFill>
            </a:endParaRPr>
          </a:p>
          <a:p>
            <a:pPr indent="0" lvl="0" marL="0" rtl="0" algn="l">
              <a:spcBef>
                <a:spcPts val="0"/>
              </a:spcBef>
              <a:spcAft>
                <a:spcPts val="0"/>
              </a:spcAft>
              <a:buNone/>
            </a:pPr>
            <a:r>
              <a:t/>
            </a:r>
            <a:endParaRPr/>
          </a:p>
        </p:txBody>
      </p:sp>
      <p:sp>
        <p:nvSpPr>
          <p:cNvPr id="260" name="Google Shape;260;p33"/>
          <p:cNvSpPr txBox="1"/>
          <p:nvPr>
            <p:ph idx="1" type="body"/>
          </p:nvPr>
        </p:nvSpPr>
        <p:spPr>
          <a:xfrm>
            <a:off x="1556325" y="1349152"/>
            <a:ext cx="7085700" cy="3685800"/>
          </a:xfrm>
          <a:prstGeom prst="rect">
            <a:avLst/>
          </a:prstGeom>
        </p:spPr>
        <p:txBody>
          <a:bodyPr anchorCtr="0" anchor="t" bIns="91425" lIns="91425" spcFirstLastPara="1" rIns="91425" wrap="square" tIns="91425">
            <a:noAutofit/>
          </a:bodyPr>
          <a:lstStyle/>
          <a:p>
            <a:pPr indent="0" lvl="0" marL="139700" rtl="0" algn="l">
              <a:lnSpc>
                <a:spcPct val="110000"/>
              </a:lnSpc>
              <a:spcBef>
                <a:spcPts val="800"/>
              </a:spcBef>
              <a:spcAft>
                <a:spcPts val="0"/>
              </a:spcAft>
              <a:buClr>
                <a:schemeClr val="dk1"/>
              </a:buClr>
              <a:buSzPts val="1100"/>
              <a:buFont typeface="Arial"/>
              <a:buNone/>
            </a:pPr>
            <a:r>
              <a:rPr lang="en" sz="1050">
                <a:solidFill>
                  <a:srgbClr val="656565"/>
                </a:solidFill>
                <a:latin typeface="Arial"/>
                <a:ea typeface="Arial"/>
                <a:cs typeface="Arial"/>
                <a:sym typeface="Arial"/>
              </a:rPr>
              <a:t>Creating Obstacle Geometry</a:t>
            </a:r>
            <a:endParaRPr sz="1050">
              <a:solidFill>
                <a:srgbClr val="656565"/>
              </a:solidFill>
              <a:latin typeface="Arial"/>
              <a:ea typeface="Arial"/>
              <a:cs typeface="Arial"/>
              <a:sym typeface="Arial"/>
            </a:endParaRPr>
          </a:p>
          <a:p>
            <a:pPr indent="-393700" lvl="0" marL="457200" rtl="0" algn="l">
              <a:spcBef>
                <a:spcPts val="800"/>
              </a:spcBef>
              <a:spcAft>
                <a:spcPts val="0"/>
              </a:spcAft>
              <a:buSzPts val="2600"/>
              <a:buChar char="▪"/>
            </a:pPr>
            <a:r>
              <a:rPr lang="en"/>
              <a:t>Add a box</a:t>
            </a:r>
            <a:endParaRPr/>
          </a:p>
          <a:p>
            <a:pPr indent="-393700" lvl="0" marL="457200" rtl="0" algn="l">
              <a:spcBef>
                <a:spcPts val="0"/>
              </a:spcBef>
              <a:spcAft>
                <a:spcPts val="0"/>
              </a:spcAft>
              <a:buSzPts val="2600"/>
              <a:buChar char="▪"/>
            </a:pPr>
            <a:r>
              <a:rPr lang="en"/>
              <a:t>Add patch </a:t>
            </a:r>
            <a:endParaRPr/>
          </a:p>
          <a:p>
            <a:pPr indent="-393700" lvl="0" marL="457200" rtl="0" algn="l">
              <a:spcBef>
                <a:spcPts val="0"/>
              </a:spcBef>
              <a:spcAft>
                <a:spcPts val="0"/>
              </a:spcAft>
              <a:buSzPts val="2600"/>
              <a:buChar char="▪"/>
            </a:pPr>
            <a:r>
              <a:rPr lang="en"/>
              <a:t>Fluid volume to fill the void </a:t>
            </a:r>
            <a:endParaRPr/>
          </a:p>
          <a:p>
            <a:pPr indent="-393700" lvl="0" marL="457200" rtl="0" algn="l">
              <a:spcBef>
                <a:spcPts val="0"/>
              </a:spcBef>
              <a:spcAft>
                <a:spcPts val="0"/>
              </a:spcAft>
              <a:buSzPts val="2600"/>
              <a:buChar char="▪"/>
            </a:pPr>
            <a:r>
              <a:rPr lang="en"/>
              <a:t>Extrude</a:t>
            </a:r>
            <a:r>
              <a:rPr lang="en"/>
              <a:t> to make sure that the AI </a:t>
            </a:r>
            <a:r>
              <a:rPr lang="en"/>
              <a:t>would not</a:t>
            </a:r>
            <a:r>
              <a:rPr lang="en"/>
              <a:t> block the holes </a:t>
            </a:r>
            <a:endParaRPr/>
          </a:p>
          <a:p>
            <a:pPr indent="-393700" lvl="0" marL="457200" rtl="0" algn="l">
              <a:spcBef>
                <a:spcPts val="0"/>
              </a:spcBef>
              <a:spcAft>
                <a:spcPts val="0"/>
              </a:spcAft>
              <a:buSzPts val="2600"/>
              <a:buChar char="▪"/>
            </a:pPr>
            <a:r>
              <a:rPr lang="en"/>
              <a:t>New components</a:t>
            </a:r>
            <a:endParaRPr/>
          </a:p>
          <a:p>
            <a:pPr indent="-393700" lvl="0" marL="457200" rtl="0" algn="l">
              <a:spcBef>
                <a:spcPts val="0"/>
              </a:spcBef>
              <a:spcAft>
                <a:spcPts val="0"/>
              </a:spcAft>
              <a:buSzPts val="2600"/>
              <a:buChar char="▪"/>
            </a:pPr>
            <a:r>
              <a:rPr lang="en"/>
              <a:t>Preserved </a:t>
            </a:r>
            <a:r>
              <a:rPr lang="en"/>
              <a:t>geometry</a:t>
            </a:r>
            <a:endParaRPr/>
          </a:p>
          <a:p>
            <a:pPr indent="-393700" lvl="0" marL="457200" rtl="0" algn="l">
              <a:spcBef>
                <a:spcPts val="0"/>
              </a:spcBef>
              <a:spcAft>
                <a:spcPts val="0"/>
              </a:spcAft>
              <a:buSzPts val="2600"/>
              <a:buChar char="▪"/>
            </a:pPr>
            <a:r>
              <a:rPr lang="en"/>
              <a:t>Obstacle</a:t>
            </a:r>
            <a:r>
              <a:rPr lang="en"/>
              <a:t> geometry </a:t>
            </a:r>
            <a:endParaRPr/>
          </a:p>
        </p:txBody>
      </p:sp>
      <p:sp>
        <p:nvSpPr>
          <p:cNvPr id="261" name="Google Shape;261;p33"/>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4"/>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Generative Design</a:t>
            </a:r>
            <a:endParaRPr>
              <a:solidFill>
                <a:schemeClr val="lt1"/>
              </a:solidFill>
            </a:endParaRPr>
          </a:p>
          <a:p>
            <a:pPr indent="0" lvl="0" marL="0" rtl="0" algn="l">
              <a:spcBef>
                <a:spcPts val="0"/>
              </a:spcBef>
              <a:spcAft>
                <a:spcPts val="0"/>
              </a:spcAft>
              <a:buNone/>
            </a:pPr>
            <a:r>
              <a:t/>
            </a:r>
            <a:endParaRPr/>
          </a:p>
        </p:txBody>
      </p:sp>
      <p:sp>
        <p:nvSpPr>
          <p:cNvPr id="267" name="Google Shape;267;p34"/>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68" name="Google Shape;268;p34"/>
          <p:cNvPicPr preferRelativeResize="0"/>
          <p:nvPr/>
        </p:nvPicPr>
        <p:blipFill>
          <a:blip r:embed="rId3">
            <a:alphaModFix/>
          </a:blip>
          <a:stretch>
            <a:fillRect/>
          </a:stretch>
        </p:blipFill>
        <p:spPr>
          <a:xfrm>
            <a:off x="1768500" y="1349150"/>
            <a:ext cx="6153200" cy="3184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5"/>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Generative Design</a:t>
            </a:r>
            <a:endParaRPr>
              <a:solidFill>
                <a:schemeClr val="lt1"/>
              </a:solidFill>
            </a:endParaRPr>
          </a:p>
          <a:p>
            <a:pPr indent="0" lvl="0" marL="0" rtl="0" algn="l">
              <a:spcBef>
                <a:spcPts val="0"/>
              </a:spcBef>
              <a:spcAft>
                <a:spcPts val="0"/>
              </a:spcAft>
              <a:buNone/>
            </a:pPr>
            <a:r>
              <a:t/>
            </a:r>
            <a:endParaRPr/>
          </a:p>
        </p:txBody>
      </p:sp>
      <p:sp>
        <p:nvSpPr>
          <p:cNvPr id="274" name="Google Shape;274;p35"/>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75" name="Google Shape;275;p35"/>
          <p:cNvPicPr preferRelativeResize="0"/>
          <p:nvPr/>
        </p:nvPicPr>
        <p:blipFill>
          <a:blip r:embed="rId3">
            <a:alphaModFix/>
          </a:blip>
          <a:stretch>
            <a:fillRect/>
          </a:stretch>
        </p:blipFill>
        <p:spPr>
          <a:xfrm>
            <a:off x="1610950" y="1417725"/>
            <a:ext cx="6310751" cy="2938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6"/>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Generative Design</a:t>
            </a:r>
            <a:endParaRPr>
              <a:solidFill>
                <a:schemeClr val="lt1"/>
              </a:solidFill>
            </a:endParaRPr>
          </a:p>
          <a:p>
            <a:pPr indent="0" lvl="0" marL="0" rtl="0" algn="l">
              <a:spcBef>
                <a:spcPts val="0"/>
              </a:spcBef>
              <a:spcAft>
                <a:spcPts val="0"/>
              </a:spcAft>
              <a:buNone/>
            </a:pPr>
            <a:r>
              <a:t/>
            </a:r>
            <a:endParaRPr/>
          </a:p>
        </p:txBody>
      </p:sp>
      <p:sp>
        <p:nvSpPr>
          <p:cNvPr id="281" name="Google Shape;281;p36"/>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82" name="Google Shape;282;p36"/>
          <p:cNvPicPr preferRelativeResize="0"/>
          <p:nvPr/>
        </p:nvPicPr>
        <p:blipFill>
          <a:blip r:embed="rId3">
            <a:alphaModFix/>
          </a:blip>
          <a:stretch>
            <a:fillRect/>
          </a:stretch>
        </p:blipFill>
        <p:spPr>
          <a:xfrm>
            <a:off x="1116125" y="1300250"/>
            <a:ext cx="7085700" cy="3647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7"/>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Generative Design</a:t>
            </a:r>
            <a:endParaRPr>
              <a:solidFill>
                <a:schemeClr val="lt1"/>
              </a:solidFill>
            </a:endParaRPr>
          </a:p>
          <a:p>
            <a:pPr indent="0" lvl="0" marL="0" rtl="0" algn="l">
              <a:spcBef>
                <a:spcPts val="0"/>
              </a:spcBef>
              <a:spcAft>
                <a:spcPts val="0"/>
              </a:spcAft>
              <a:buNone/>
            </a:pPr>
            <a:r>
              <a:t/>
            </a:r>
            <a:endParaRPr/>
          </a:p>
        </p:txBody>
      </p:sp>
      <p:sp>
        <p:nvSpPr>
          <p:cNvPr id="288" name="Google Shape;288;p37"/>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89" name="Google Shape;289;p37"/>
          <p:cNvPicPr preferRelativeResize="0"/>
          <p:nvPr/>
        </p:nvPicPr>
        <p:blipFill>
          <a:blip r:embed="rId3">
            <a:alphaModFix/>
          </a:blip>
          <a:stretch>
            <a:fillRect/>
          </a:stretch>
        </p:blipFill>
        <p:spPr>
          <a:xfrm>
            <a:off x="1906063" y="1349150"/>
            <a:ext cx="6386225" cy="3207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Generative Design</a:t>
            </a:r>
            <a:endParaRPr>
              <a:solidFill>
                <a:schemeClr val="lt1"/>
              </a:solidFill>
            </a:endParaRPr>
          </a:p>
          <a:p>
            <a:pPr indent="0" lvl="0" marL="0" rtl="0" algn="l">
              <a:spcBef>
                <a:spcPts val="0"/>
              </a:spcBef>
              <a:spcAft>
                <a:spcPts val="0"/>
              </a:spcAft>
              <a:buNone/>
            </a:pPr>
            <a:r>
              <a:t/>
            </a:r>
            <a:endParaRPr/>
          </a:p>
        </p:txBody>
      </p:sp>
      <p:sp>
        <p:nvSpPr>
          <p:cNvPr id="295" name="Google Shape;295;p38"/>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96" name="Google Shape;296;p38"/>
          <p:cNvPicPr preferRelativeResize="0"/>
          <p:nvPr/>
        </p:nvPicPr>
        <p:blipFill>
          <a:blip r:embed="rId3">
            <a:alphaModFix/>
          </a:blip>
          <a:stretch>
            <a:fillRect/>
          </a:stretch>
        </p:blipFill>
        <p:spPr>
          <a:xfrm>
            <a:off x="1610950" y="1349150"/>
            <a:ext cx="6915526" cy="2938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9"/>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Generative Design</a:t>
            </a:r>
            <a:endParaRPr>
              <a:solidFill>
                <a:schemeClr val="lt1"/>
              </a:solidFill>
            </a:endParaRPr>
          </a:p>
          <a:p>
            <a:pPr indent="0" lvl="0" marL="0" rtl="0" algn="l">
              <a:spcBef>
                <a:spcPts val="0"/>
              </a:spcBef>
              <a:spcAft>
                <a:spcPts val="0"/>
              </a:spcAft>
              <a:buNone/>
            </a:pPr>
            <a:r>
              <a:t/>
            </a:r>
            <a:endParaRPr/>
          </a:p>
        </p:txBody>
      </p:sp>
      <p:sp>
        <p:nvSpPr>
          <p:cNvPr id="302" name="Google Shape;302;p39"/>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03" name="Google Shape;303;p39"/>
          <p:cNvPicPr preferRelativeResize="0"/>
          <p:nvPr/>
        </p:nvPicPr>
        <p:blipFill>
          <a:blip r:embed="rId3">
            <a:alphaModFix/>
          </a:blip>
          <a:stretch>
            <a:fillRect/>
          </a:stretch>
        </p:blipFill>
        <p:spPr>
          <a:xfrm>
            <a:off x="2048200" y="1302950"/>
            <a:ext cx="5937450" cy="32421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0"/>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0" lang="en" sz="2600">
                <a:solidFill>
                  <a:srgbClr val="434343"/>
                </a:solidFill>
              </a:rPr>
              <a:t>Starting shape</a:t>
            </a:r>
            <a:endParaRPr b="0" sz="2600">
              <a:solidFill>
                <a:srgbClr val="434343"/>
              </a:solidFill>
            </a:endParaRPr>
          </a:p>
          <a:p>
            <a:pPr indent="0" lvl="0" marL="0" rtl="0" algn="l">
              <a:spcBef>
                <a:spcPts val="0"/>
              </a:spcBef>
              <a:spcAft>
                <a:spcPts val="0"/>
              </a:spcAft>
              <a:buNone/>
            </a:pPr>
            <a:r>
              <a:t/>
            </a:r>
            <a:endParaRPr/>
          </a:p>
        </p:txBody>
      </p:sp>
      <p:sp>
        <p:nvSpPr>
          <p:cNvPr id="309" name="Google Shape;309;p40"/>
          <p:cNvSpPr txBox="1"/>
          <p:nvPr>
            <p:ph idx="1" type="body"/>
          </p:nvPr>
        </p:nvSpPr>
        <p:spPr>
          <a:xfrm>
            <a:off x="1576275" y="1367175"/>
            <a:ext cx="3482400" cy="338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600"/>
              <a:t>Starting shape </a:t>
            </a:r>
            <a:endParaRPr sz="2600"/>
          </a:p>
          <a:p>
            <a:pPr indent="-393700" lvl="0" marL="457200" rtl="0" algn="l">
              <a:spcBef>
                <a:spcPts val="600"/>
              </a:spcBef>
              <a:spcAft>
                <a:spcPts val="0"/>
              </a:spcAft>
              <a:buSzPts val="2600"/>
              <a:buAutoNum type="arabicPeriod"/>
            </a:pPr>
            <a:r>
              <a:rPr lang="en" sz="2600"/>
              <a:t>Optimize</a:t>
            </a:r>
            <a:r>
              <a:rPr lang="en" sz="2600"/>
              <a:t> an </a:t>
            </a:r>
            <a:r>
              <a:rPr lang="en" sz="2600"/>
              <a:t>exciting</a:t>
            </a:r>
            <a:r>
              <a:rPr lang="en" sz="2600"/>
              <a:t> shape </a:t>
            </a:r>
            <a:endParaRPr sz="2600"/>
          </a:p>
          <a:p>
            <a:pPr indent="-393700" lvl="0" marL="457200" rtl="0" algn="l">
              <a:spcBef>
                <a:spcPts val="0"/>
              </a:spcBef>
              <a:spcAft>
                <a:spcPts val="0"/>
              </a:spcAft>
              <a:buSzPts val="2600"/>
              <a:buAutoNum type="arabicPeriod"/>
            </a:pPr>
            <a:r>
              <a:rPr lang="en" sz="2600"/>
              <a:t>Consider a close </a:t>
            </a:r>
            <a:r>
              <a:rPr lang="en" sz="2600"/>
              <a:t>design</a:t>
            </a:r>
            <a:r>
              <a:rPr lang="en" sz="2600"/>
              <a:t> space </a:t>
            </a:r>
            <a:r>
              <a:rPr lang="en" sz="2600"/>
              <a:t> </a:t>
            </a:r>
            <a:endParaRPr sz="2600"/>
          </a:p>
          <a:p>
            <a:pPr indent="-393700" lvl="0" marL="457200" rtl="0" algn="l">
              <a:spcBef>
                <a:spcPts val="0"/>
              </a:spcBef>
              <a:spcAft>
                <a:spcPts val="0"/>
              </a:spcAft>
              <a:buSzPts val="2600"/>
              <a:buAutoNum type="arabicPeriod"/>
            </a:pPr>
            <a:r>
              <a:rPr lang="en" sz="2600"/>
              <a:t>Traditional topology optimization  </a:t>
            </a:r>
            <a:endParaRPr sz="2600"/>
          </a:p>
        </p:txBody>
      </p:sp>
      <p:sp>
        <p:nvSpPr>
          <p:cNvPr id="310" name="Google Shape;310;p40"/>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11" name="Google Shape;311;p40"/>
          <p:cNvSpPr txBox="1"/>
          <p:nvPr>
            <p:ph idx="2" type="body"/>
          </p:nvPr>
        </p:nvSpPr>
        <p:spPr>
          <a:xfrm>
            <a:off x="5268071" y="1367175"/>
            <a:ext cx="3482400" cy="338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No starting shape</a:t>
            </a:r>
            <a:endParaRPr/>
          </a:p>
          <a:p>
            <a:pPr indent="-368300" lvl="0" marL="457200" rtl="0" algn="l">
              <a:spcBef>
                <a:spcPts val="600"/>
              </a:spcBef>
              <a:spcAft>
                <a:spcPts val="0"/>
              </a:spcAft>
              <a:buSzPts val="2200"/>
              <a:buAutoNum type="arabicPeriod"/>
            </a:pPr>
            <a:r>
              <a:rPr lang="en"/>
              <a:t>Create unique design that was not considered</a:t>
            </a:r>
            <a:endParaRPr/>
          </a:p>
          <a:p>
            <a:pPr indent="-368300" lvl="0" marL="457200" rtl="0" algn="l">
              <a:spcBef>
                <a:spcPts val="0"/>
              </a:spcBef>
              <a:spcAft>
                <a:spcPts val="0"/>
              </a:spcAft>
              <a:buSzPts val="2200"/>
              <a:buAutoNum type="arabicPeriod"/>
            </a:pPr>
            <a:r>
              <a:rPr lang="en"/>
              <a:t>Open design space</a:t>
            </a:r>
            <a:endParaRPr/>
          </a:p>
          <a:p>
            <a:pPr indent="-368300" lvl="0" marL="457200" rtl="0" algn="l">
              <a:spcBef>
                <a:spcPts val="0"/>
              </a:spcBef>
              <a:spcAft>
                <a:spcPts val="0"/>
              </a:spcAft>
              <a:buSzPts val="2200"/>
              <a:buAutoNum type="arabicPeriod"/>
            </a:pPr>
            <a:r>
              <a:rPr lang="en"/>
              <a:t>Optimal design  </a:t>
            </a:r>
            <a:r>
              <a:rPr lang="en"/>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1"/>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Conditions objective and outcome </a:t>
            </a:r>
            <a:endParaRPr/>
          </a:p>
        </p:txBody>
      </p:sp>
      <p:sp>
        <p:nvSpPr>
          <p:cNvPr id="317" name="Google Shape;317;p41"/>
          <p:cNvSpPr txBox="1"/>
          <p:nvPr>
            <p:ph idx="1" type="body"/>
          </p:nvPr>
        </p:nvSpPr>
        <p:spPr>
          <a:xfrm>
            <a:off x="1556331" y="1349141"/>
            <a:ext cx="7085700" cy="2938500"/>
          </a:xfrm>
          <a:prstGeom prst="rect">
            <a:avLst/>
          </a:prstGeom>
        </p:spPr>
        <p:txBody>
          <a:bodyPr anchorCtr="0" anchor="t" bIns="91425" lIns="91425" spcFirstLastPara="1" rIns="91425" wrap="square" tIns="91425">
            <a:noAutofit/>
          </a:bodyPr>
          <a:lstStyle/>
          <a:p>
            <a:pPr indent="-393700" lvl="0" marL="457200" rtl="0" algn="l">
              <a:spcBef>
                <a:spcPts val="600"/>
              </a:spcBef>
              <a:spcAft>
                <a:spcPts val="0"/>
              </a:spcAft>
              <a:buSzPts val="2600"/>
              <a:buAutoNum type="arabicPeriod"/>
            </a:pPr>
            <a:r>
              <a:rPr lang="en"/>
              <a:t>Set up constraints (no </a:t>
            </a:r>
            <a:r>
              <a:rPr lang="en"/>
              <a:t>movement</a:t>
            </a:r>
            <a:r>
              <a:rPr lang="en"/>
              <a:t> or deformation)</a:t>
            </a:r>
            <a:endParaRPr/>
          </a:p>
          <a:p>
            <a:pPr indent="-393700" lvl="0" marL="457200" rtl="0" algn="l">
              <a:spcBef>
                <a:spcPts val="0"/>
              </a:spcBef>
              <a:spcAft>
                <a:spcPts val="0"/>
              </a:spcAft>
              <a:buSzPts val="2600"/>
              <a:buAutoNum type="arabicPeriod"/>
            </a:pPr>
            <a:r>
              <a:rPr lang="en"/>
              <a:t>Applied load(moment ,pressure )</a:t>
            </a:r>
            <a:endParaRPr/>
          </a:p>
          <a:p>
            <a:pPr indent="-393700" lvl="0" marL="457200" rtl="0" algn="l">
              <a:spcBef>
                <a:spcPts val="0"/>
              </a:spcBef>
              <a:spcAft>
                <a:spcPts val="0"/>
              </a:spcAft>
              <a:buSzPts val="2600"/>
              <a:buAutoNum type="arabicPeriod"/>
            </a:pPr>
            <a:r>
              <a:rPr lang="en"/>
              <a:t>Objective of the </a:t>
            </a:r>
            <a:r>
              <a:rPr lang="en"/>
              <a:t>design</a:t>
            </a:r>
            <a:r>
              <a:rPr lang="en"/>
              <a:t>(Min mass, max </a:t>
            </a:r>
            <a:r>
              <a:rPr lang="en"/>
              <a:t>stiffness</a:t>
            </a:r>
            <a:r>
              <a:rPr lang="en"/>
              <a:t>)</a:t>
            </a:r>
            <a:endParaRPr/>
          </a:p>
          <a:p>
            <a:pPr indent="-393700" lvl="0" marL="457200" rtl="0" algn="l">
              <a:spcBef>
                <a:spcPts val="0"/>
              </a:spcBef>
              <a:spcAft>
                <a:spcPts val="0"/>
              </a:spcAft>
              <a:buSzPts val="2600"/>
              <a:buAutoNum type="arabicPeriod"/>
            </a:pPr>
            <a:r>
              <a:rPr lang="en"/>
              <a:t>Manufacturing constraint </a:t>
            </a:r>
            <a:endParaRPr/>
          </a:p>
          <a:p>
            <a:pPr indent="-393700" lvl="0" marL="457200" rtl="0" algn="l">
              <a:spcBef>
                <a:spcPts val="0"/>
              </a:spcBef>
              <a:spcAft>
                <a:spcPts val="0"/>
              </a:spcAft>
              <a:buSzPts val="2600"/>
              <a:buAutoNum type="arabicPeriod"/>
            </a:pPr>
            <a:r>
              <a:rPr lang="en"/>
              <a:t>Material (Aluminum)</a:t>
            </a:r>
            <a:endParaRPr/>
          </a:p>
        </p:txBody>
      </p:sp>
      <p:sp>
        <p:nvSpPr>
          <p:cNvPr id="318" name="Google Shape;318;p41"/>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2"/>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Generative Design</a:t>
            </a:r>
            <a:endParaRPr>
              <a:solidFill>
                <a:schemeClr val="lt1"/>
              </a:solidFill>
            </a:endParaRPr>
          </a:p>
          <a:p>
            <a:pPr indent="0" lvl="0" marL="0" rtl="0" algn="l">
              <a:spcBef>
                <a:spcPts val="0"/>
              </a:spcBef>
              <a:spcAft>
                <a:spcPts val="0"/>
              </a:spcAft>
              <a:buNone/>
            </a:pPr>
            <a:r>
              <a:t/>
            </a:r>
            <a:endParaRPr/>
          </a:p>
        </p:txBody>
      </p:sp>
      <p:sp>
        <p:nvSpPr>
          <p:cNvPr id="324" name="Google Shape;324;p42"/>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25" name="Google Shape;325;p42"/>
          <p:cNvPicPr preferRelativeResize="0"/>
          <p:nvPr/>
        </p:nvPicPr>
        <p:blipFill>
          <a:blip r:embed="rId3">
            <a:alphaModFix/>
          </a:blip>
          <a:stretch>
            <a:fillRect/>
          </a:stretch>
        </p:blipFill>
        <p:spPr>
          <a:xfrm>
            <a:off x="2231463" y="1349150"/>
            <a:ext cx="5735424" cy="3229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16"/>
          <p:cNvSpPr txBox="1"/>
          <p:nvPr>
            <p:ph idx="4294967295" type="ctrTitle"/>
          </p:nvPr>
        </p:nvSpPr>
        <p:spPr>
          <a:xfrm>
            <a:off x="1504802" y="812750"/>
            <a:ext cx="72456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solidFill>
                  <a:srgbClr val="FFB000"/>
                </a:solidFill>
              </a:rPr>
              <a:t>Everyone enjoys Comfortable Seating</a:t>
            </a:r>
            <a:endParaRPr sz="4800">
              <a:solidFill>
                <a:srgbClr val="FFB000"/>
              </a:solidFill>
            </a:endParaRPr>
          </a:p>
          <a:p>
            <a:pPr indent="0" lvl="0" marL="0" rtl="0" algn="l">
              <a:spcBef>
                <a:spcPts val="0"/>
              </a:spcBef>
              <a:spcAft>
                <a:spcPts val="0"/>
              </a:spcAft>
              <a:buNone/>
            </a:pPr>
            <a:r>
              <a:t/>
            </a:r>
            <a:endParaRPr sz="6000">
              <a:solidFill>
                <a:srgbClr val="FFB000"/>
              </a:solidFill>
            </a:endParaRPr>
          </a:p>
        </p:txBody>
      </p:sp>
      <p:sp>
        <p:nvSpPr>
          <p:cNvPr id="109" name="Google Shape;109;p16"/>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0" name="Google Shape;110;p16"/>
          <p:cNvSpPr txBox="1"/>
          <p:nvPr/>
        </p:nvSpPr>
        <p:spPr>
          <a:xfrm>
            <a:off x="1762550" y="2035700"/>
            <a:ext cx="6910500" cy="3000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600">
                <a:solidFill>
                  <a:srgbClr val="333333"/>
                </a:solidFill>
                <a:latin typeface="Calibri"/>
                <a:ea typeface="Calibri"/>
                <a:cs typeface="Calibri"/>
                <a:sym typeface="Calibri"/>
              </a:rPr>
              <a:t>The oval shell is made of a aluminum composite that curves around the person sitting in it, giving the chair its famous cozy, intimate feel. However an additional component needed to be added such as the leg rest to provide that extra level of comfortability. A very well-known culprit that contributes to the development of varicose veins and lymphedema is the American sedentary lifestyle, that is simply sitting in a chair. In order to ensure healthy circulation, leg elevation is essential to preventing unwanted pain from an everyday practice. </a:t>
            </a:r>
            <a:endParaRPr sz="1600">
              <a:solidFill>
                <a:srgbClr val="333333"/>
              </a:solidFill>
              <a:latin typeface="Calibri"/>
              <a:ea typeface="Calibri"/>
              <a:cs typeface="Calibri"/>
              <a:sym typeface="Calibri"/>
            </a:endParaRPr>
          </a:p>
          <a:p>
            <a:pPr indent="0" lvl="0" marL="0" rtl="0" algn="just">
              <a:lnSpc>
                <a:spcPct val="115000"/>
              </a:lnSpc>
              <a:spcBef>
                <a:spcPts val="1700"/>
              </a:spcBef>
              <a:spcAft>
                <a:spcPts val="0"/>
              </a:spcAft>
              <a:buClr>
                <a:schemeClr val="dk1"/>
              </a:buClr>
              <a:buSzPts val="1100"/>
              <a:buFont typeface="Arial"/>
              <a:buNone/>
            </a:pPr>
            <a:r>
              <a:t/>
            </a:r>
            <a:endParaRPr sz="1600">
              <a:solidFill>
                <a:srgbClr val="333333"/>
              </a:solidFill>
              <a:latin typeface="Calibri"/>
              <a:ea typeface="Calibri"/>
              <a:cs typeface="Calibri"/>
              <a:sym typeface="Calibri"/>
            </a:endParaRPr>
          </a:p>
          <a:p>
            <a:pPr indent="0" lvl="0" marL="0" rtl="0" algn="just">
              <a:lnSpc>
                <a:spcPct val="115000"/>
              </a:lnSpc>
              <a:spcBef>
                <a:spcPts val="1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15000"/>
              </a:lnSpc>
              <a:spcBef>
                <a:spcPts val="1700"/>
              </a:spcBef>
              <a:spcAft>
                <a:spcPts val="0"/>
              </a:spcAft>
              <a:buClr>
                <a:schemeClr val="dk1"/>
              </a:buClr>
              <a:buSzPts val="1100"/>
              <a:buFont typeface="Arial"/>
              <a:buNone/>
            </a:pPr>
            <a:r>
              <a:t/>
            </a:r>
            <a:endParaRPr sz="1300">
              <a:solidFill>
                <a:srgbClr val="233A44"/>
              </a:solidFill>
              <a:latin typeface="Calibri"/>
              <a:ea typeface="Calibri"/>
              <a:cs typeface="Calibri"/>
              <a:sym typeface="Calibri"/>
            </a:endParaRPr>
          </a:p>
          <a:p>
            <a:pPr indent="0" lvl="0" marL="0" rtl="0" algn="l">
              <a:lnSpc>
                <a:spcPct val="115000"/>
              </a:lnSpc>
              <a:spcBef>
                <a:spcPts val="1600"/>
              </a:spcBef>
              <a:spcAft>
                <a:spcPts val="1600"/>
              </a:spcAft>
              <a:buNone/>
            </a:pPr>
            <a:r>
              <a:t/>
            </a:r>
            <a:endParaRPr sz="1300">
              <a:solidFill>
                <a:srgbClr val="233A44"/>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3"/>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Generative Design</a:t>
            </a:r>
            <a:endParaRPr>
              <a:solidFill>
                <a:schemeClr val="lt1"/>
              </a:solidFill>
            </a:endParaRPr>
          </a:p>
          <a:p>
            <a:pPr indent="0" lvl="0" marL="0" rtl="0" algn="l">
              <a:spcBef>
                <a:spcPts val="0"/>
              </a:spcBef>
              <a:spcAft>
                <a:spcPts val="0"/>
              </a:spcAft>
              <a:buNone/>
            </a:pPr>
            <a:r>
              <a:t/>
            </a:r>
            <a:endParaRPr/>
          </a:p>
        </p:txBody>
      </p:sp>
      <p:sp>
        <p:nvSpPr>
          <p:cNvPr id="331" name="Google Shape;331;p43"/>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32" name="Google Shape;332;p43"/>
          <p:cNvPicPr preferRelativeResize="0"/>
          <p:nvPr/>
        </p:nvPicPr>
        <p:blipFill>
          <a:blip r:embed="rId3">
            <a:alphaModFix/>
          </a:blip>
          <a:stretch>
            <a:fillRect/>
          </a:stretch>
        </p:blipFill>
        <p:spPr>
          <a:xfrm>
            <a:off x="1334750" y="1265750"/>
            <a:ext cx="7306775" cy="36476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44"/>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Generative Design</a:t>
            </a:r>
            <a:endParaRPr>
              <a:solidFill>
                <a:schemeClr val="lt1"/>
              </a:solidFill>
            </a:endParaRPr>
          </a:p>
          <a:p>
            <a:pPr indent="0" lvl="0" marL="0" rtl="0" algn="l">
              <a:spcBef>
                <a:spcPts val="0"/>
              </a:spcBef>
              <a:spcAft>
                <a:spcPts val="0"/>
              </a:spcAft>
              <a:buNone/>
            </a:pPr>
            <a:r>
              <a:t/>
            </a:r>
            <a:endParaRPr/>
          </a:p>
        </p:txBody>
      </p:sp>
      <p:sp>
        <p:nvSpPr>
          <p:cNvPr id="338" name="Google Shape;338;p44"/>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39" name="Google Shape;339;p44"/>
          <p:cNvPicPr preferRelativeResize="0"/>
          <p:nvPr/>
        </p:nvPicPr>
        <p:blipFill>
          <a:blip r:embed="rId3">
            <a:alphaModFix/>
          </a:blip>
          <a:stretch>
            <a:fillRect/>
          </a:stretch>
        </p:blipFill>
        <p:spPr>
          <a:xfrm>
            <a:off x="1429425" y="1272025"/>
            <a:ext cx="6492271" cy="36385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5"/>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Generative Design</a:t>
            </a:r>
            <a:endParaRPr>
              <a:solidFill>
                <a:schemeClr val="lt1"/>
              </a:solidFill>
            </a:endParaRPr>
          </a:p>
          <a:p>
            <a:pPr indent="0" lvl="0" marL="0" rtl="0" algn="l">
              <a:spcBef>
                <a:spcPts val="0"/>
              </a:spcBef>
              <a:spcAft>
                <a:spcPts val="0"/>
              </a:spcAft>
              <a:buNone/>
            </a:pPr>
            <a:r>
              <a:t/>
            </a:r>
            <a:endParaRPr/>
          </a:p>
        </p:txBody>
      </p:sp>
      <p:sp>
        <p:nvSpPr>
          <p:cNvPr id="345" name="Google Shape;345;p45"/>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46" name="Google Shape;346;p45"/>
          <p:cNvPicPr preferRelativeResize="0"/>
          <p:nvPr/>
        </p:nvPicPr>
        <p:blipFill>
          <a:blip r:embed="rId3">
            <a:alphaModFix/>
          </a:blip>
          <a:stretch>
            <a:fillRect/>
          </a:stretch>
        </p:blipFill>
        <p:spPr>
          <a:xfrm>
            <a:off x="2265550" y="1260525"/>
            <a:ext cx="5656150" cy="36385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46"/>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Generated</a:t>
            </a:r>
            <a:r>
              <a:rPr lang="en"/>
              <a:t> </a:t>
            </a:r>
            <a:r>
              <a:rPr lang="en"/>
              <a:t>design</a:t>
            </a:r>
            <a:r>
              <a:rPr lang="en"/>
              <a:t> </a:t>
            </a:r>
            <a:endParaRPr/>
          </a:p>
        </p:txBody>
      </p:sp>
      <p:sp>
        <p:nvSpPr>
          <p:cNvPr id="352" name="Google Shape;352;p46"/>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53" name="Google Shape;353;p46"/>
          <p:cNvPicPr preferRelativeResize="0"/>
          <p:nvPr/>
        </p:nvPicPr>
        <p:blipFill>
          <a:blip r:embed="rId3">
            <a:alphaModFix/>
          </a:blip>
          <a:stretch>
            <a:fillRect/>
          </a:stretch>
        </p:blipFill>
        <p:spPr>
          <a:xfrm>
            <a:off x="1268550" y="1295025"/>
            <a:ext cx="6288184" cy="36385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7" name="Shape 357"/>
        <p:cNvGrpSpPr/>
        <p:nvPr/>
      </p:nvGrpSpPr>
      <p:grpSpPr>
        <a:xfrm>
          <a:off x="0" y="0"/>
          <a:ext cx="0" cy="0"/>
          <a:chOff x="0" y="0"/>
          <a:chExt cx="0" cy="0"/>
        </a:xfrm>
      </p:grpSpPr>
      <p:sp>
        <p:nvSpPr>
          <p:cNvPr id="358" name="Google Shape;358;p47"/>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59" name="Google Shape;359;p47"/>
          <p:cNvSpPr txBox="1"/>
          <p:nvPr>
            <p:ph idx="4294967295" type="ctrTitle"/>
          </p:nvPr>
        </p:nvSpPr>
        <p:spPr>
          <a:xfrm>
            <a:off x="1504677" y="569850"/>
            <a:ext cx="72456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9600">
                <a:solidFill>
                  <a:srgbClr val="FFB000"/>
                </a:solidFill>
              </a:rPr>
              <a:t>THANKS</a:t>
            </a:r>
            <a:r>
              <a:rPr lang="en" sz="9600">
                <a:solidFill>
                  <a:srgbClr val="FFB000"/>
                </a:solidFill>
              </a:rPr>
              <a:t>!</a:t>
            </a:r>
            <a:endParaRPr sz="9600">
              <a:solidFill>
                <a:srgbClr val="FFB000"/>
              </a:solidFill>
            </a:endParaRPr>
          </a:p>
        </p:txBody>
      </p:sp>
      <p:sp>
        <p:nvSpPr>
          <p:cNvPr id="360" name="Google Shape;360;p47"/>
          <p:cNvSpPr txBox="1"/>
          <p:nvPr>
            <p:ph idx="4294967295" type="subTitle"/>
          </p:nvPr>
        </p:nvSpPr>
        <p:spPr>
          <a:xfrm>
            <a:off x="1557975" y="1777100"/>
            <a:ext cx="7192200" cy="1974600"/>
          </a:xfrm>
          <a:prstGeom prst="rect">
            <a:avLst/>
          </a:prstGeom>
        </p:spPr>
        <p:txBody>
          <a:bodyPr anchorCtr="0" anchor="t" bIns="91425" lIns="91425" spcFirstLastPara="1" rIns="91425" wrap="square" tIns="91425">
            <a:noAutofit/>
          </a:bodyPr>
          <a:lstStyle/>
          <a:p>
            <a:pPr indent="-533400" lvl="0" marL="457200" rtl="0" algn="l">
              <a:spcBef>
                <a:spcPts val="600"/>
              </a:spcBef>
              <a:spcAft>
                <a:spcPts val="0"/>
              </a:spcAft>
              <a:buSzPts val="4800"/>
              <a:buChar char="▪"/>
            </a:pPr>
            <a:r>
              <a:rPr lang="en" sz="4800"/>
              <a:t>Q &amp; A</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17"/>
          <p:cNvSpPr txBox="1"/>
          <p:nvPr>
            <p:ph type="title"/>
          </p:nvPr>
        </p:nvSpPr>
        <p:spPr>
          <a:xfrm>
            <a:off x="1176125" y="393463"/>
            <a:ext cx="62508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lt1"/>
                </a:solidFill>
              </a:rPr>
              <a:t>Importance of Leg Rest Innovation</a:t>
            </a:r>
            <a:endParaRPr sz="3000"/>
          </a:p>
        </p:txBody>
      </p:sp>
      <p:sp>
        <p:nvSpPr>
          <p:cNvPr id="116" name="Google Shape;116;p17"/>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17" name="Google Shape;117;p17"/>
          <p:cNvGrpSpPr/>
          <p:nvPr/>
        </p:nvGrpSpPr>
        <p:grpSpPr>
          <a:xfrm>
            <a:off x="8247163" y="629034"/>
            <a:ext cx="205851" cy="335576"/>
            <a:chOff x="6730350" y="2315900"/>
            <a:chExt cx="257700" cy="420100"/>
          </a:xfrm>
        </p:grpSpPr>
        <p:sp>
          <p:nvSpPr>
            <p:cNvPr id="118" name="Google Shape;118;p1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17"/>
          <p:cNvSpPr txBox="1"/>
          <p:nvPr/>
        </p:nvSpPr>
        <p:spPr>
          <a:xfrm>
            <a:off x="1396725" y="1423025"/>
            <a:ext cx="7262700" cy="322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233A44"/>
                </a:solidFill>
                <a:latin typeface="Calibri"/>
                <a:ea typeface="Calibri"/>
                <a:cs typeface="Calibri"/>
                <a:sym typeface="Calibri"/>
              </a:rPr>
              <a:t>Wellness in the workplace is becoming a big topic! Companies are finding inventive ways to ensure that their employees are comfortable in the workplace and stay in good health. In our design, we decided to add a compact leg rest feature to the egg chair design. Elevating leg rests allow individuals to change the angle of orientation of the legs and/or footrests relative to the seat, extending the knee. In order to provide clear movement at the knee joints, the pivot points of the ELR’s should be positioned as close to the knee joints of the individual as possible. Elevating the legs above the level of the left atrium by approximately 300 mm is generally recommended as part of the management of oedema. This allows for a reduction in venous pressure and increases arterio-venous pressure and capillary flow. To achieve this position in our egg chair, elevating leg rests are usually used in combination with tilt. Recent research has shown that in a control group of individuals, using elevating legrests and tilting more than 30° in combination with full recline, significantly improved lower limb haemodynamic states, as measured by near-infrared spectroscopy (Fujita, et al 2010). </a:t>
            </a:r>
            <a:endParaRPr>
              <a:solidFill>
                <a:srgbClr val="233A44"/>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18"/>
          <p:cNvSpPr txBox="1"/>
          <p:nvPr>
            <p:ph idx="4294967295" type="ctrTitle"/>
          </p:nvPr>
        </p:nvSpPr>
        <p:spPr>
          <a:xfrm>
            <a:off x="1610650" y="214850"/>
            <a:ext cx="72552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000">
                <a:solidFill>
                  <a:srgbClr val="FFB000"/>
                </a:solidFill>
              </a:rPr>
              <a:t>Fusion 360 Design</a:t>
            </a:r>
            <a:endParaRPr sz="6000">
              <a:solidFill>
                <a:srgbClr val="FFB000"/>
              </a:solidFill>
            </a:endParaRPr>
          </a:p>
        </p:txBody>
      </p:sp>
      <p:sp>
        <p:nvSpPr>
          <p:cNvPr id="129" name="Google Shape;129;p18"/>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30" name="Google Shape;130;p18"/>
          <p:cNvPicPr preferRelativeResize="0"/>
          <p:nvPr/>
        </p:nvPicPr>
        <p:blipFill>
          <a:blip r:embed="rId4">
            <a:alphaModFix/>
          </a:blip>
          <a:stretch>
            <a:fillRect/>
          </a:stretch>
        </p:blipFill>
        <p:spPr>
          <a:xfrm>
            <a:off x="3399325" y="1423226"/>
            <a:ext cx="3788150" cy="3146018"/>
          </a:xfrm>
          <a:prstGeom prst="rect">
            <a:avLst/>
          </a:prstGeom>
          <a:noFill/>
          <a:ln>
            <a:noFill/>
          </a:ln>
        </p:spPr>
      </p:pic>
      <p:pic>
        <p:nvPicPr>
          <p:cNvPr id="131" name="Google Shape;131;p18"/>
          <p:cNvPicPr preferRelativeResize="0"/>
          <p:nvPr/>
        </p:nvPicPr>
        <p:blipFill>
          <a:blip r:embed="rId5">
            <a:alphaModFix/>
          </a:blip>
          <a:stretch>
            <a:fillRect/>
          </a:stretch>
        </p:blipFill>
        <p:spPr>
          <a:xfrm>
            <a:off x="1309600" y="1374662"/>
            <a:ext cx="2965475" cy="3566075"/>
          </a:xfrm>
          <a:prstGeom prst="rect">
            <a:avLst/>
          </a:prstGeom>
          <a:noFill/>
          <a:ln>
            <a:noFill/>
          </a:ln>
        </p:spPr>
      </p:pic>
      <p:pic>
        <p:nvPicPr>
          <p:cNvPr id="132" name="Google Shape;132;p18"/>
          <p:cNvPicPr preferRelativeResize="0"/>
          <p:nvPr/>
        </p:nvPicPr>
        <p:blipFill>
          <a:blip r:embed="rId6">
            <a:alphaModFix/>
          </a:blip>
          <a:stretch>
            <a:fillRect/>
          </a:stretch>
        </p:blipFill>
        <p:spPr>
          <a:xfrm>
            <a:off x="6770775" y="1617925"/>
            <a:ext cx="2373224" cy="3222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9"/>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8" name="Google Shape;138;p19"/>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Reasoning for the modification </a:t>
            </a:r>
            <a:endParaRPr>
              <a:solidFill>
                <a:schemeClr val="lt1"/>
              </a:solidFill>
            </a:endParaRPr>
          </a:p>
          <a:p>
            <a:pPr indent="0" lvl="0" marL="0" rtl="0" algn="l">
              <a:spcBef>
                <a:spcPts val="0"/>
              </a:spcBef>
              <a:spcAft>
                <a:spcPts val="0"/>
              </a:spcAft>
              <a:buNone/>
            </a:pPr>
            <a:r>
              <a:t/>
            </a:r>
            <a:endParaRPr/>
          </a:p>
        </p:txBody>
      </p:sp>
      <p:sp>
        <p:nvSpPr>
          <p:cNvPr id="139" name="Google Shape;139;p19"/>
          <p:cNvSpPr txBox="1"/>
          <p:nvPr>
            <p:ph idx="1" type="body"/>
          </p:nvPr>
        </p:nvSpPr>
        <p:spPr>
          <a:xfrm>
            <a:off x="1576275" y="1367175"/>
            <a:ext cx="6567000" cy="338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1- Cost</a:t>
            </a:r>
            <a:endParaRPr sz="1800"/>
          </a:p>
          <a:p>
            <a:pPr indent="0" lvl="0" marL="0" rtl="0" algn="l">
              <a:spcBef>
                <a:spcPts val="600"/>
              </a:spcBef>
              <a:spcAft>
                <a:spcPts val="0"/>
              </a:spcAft>
              <a:buNone/>
            </a:pPr>
            <a:r>
              <a:rPr lang="en" sz="1400"/>
              <a:t>The </a:t>
            </a:r>
            <a:r>
              <a:rPr lang="en" sz="1400"/>
              <a:t>average</a:t>
            </a:r>
            <a:r>
              <a:rPr lang="en" sz="1400"/>
              <a:t> cost for a chair like ours ranges from  $800 to $1400 in </a:t>
            </a:r>
            <a:r>
              <a:rPr lang="en" sz="1400"/>
              <a:t>addition</a:t>
            </a:r>
            <a:r>
              <a:rPr lang="en" sz="1400"/>
              <a:t> to foot rest costs which range from $100 to $170</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rPr lang="en" sz="1400"/>
              <a:t>In order to reduce the cost we decided to make the modifications using less of the expensive </a:t>
            </a:r>
            <a:r>
              <a:rPr lang="en" sz="1400"/>
              <a:t>material </a:t>
            </a:r>
            <a:r>
              <a:rPr lang="en" sz="1400"/>
              <a:t>(</a:t>
            </a:r>
            <a:r>
              <a:rPr lang="en" sz="1400"/>
              <a:t>aluminum</a:t>
            </a:r>
            <a:r>
              <a:rPr lang="en" sz="1400"/>
              <a:t> and </a:t>
            </a:r>
            <a:r>
              <a:rPr lang="en" sz="1400"/>
              <a:t>fiberglass</a:t>
            </a:r>
            <a:r>
              <a:rPr lang="en" sz="1400"/>
              <a:t>) and </a:t>
            </a:r>
            <a:r>
              <a:rPr lang="en" sz="1400"/>
              <a:t>substitute</a:t>
            </a:r>
            <a:r>
              <a:rPr lang="en" sz="1400"/>
              <a:t> it with </a:t>
            </a:r>
            <a:r>
              <a:rPr lang="en" sz="1400"/>
              <a:t>a cheaper</a:t>
            </a:r>
            <a:r>
              <a:rPr lang="en" sz="1400"/>
              <a:t> alternative (</a:t>
            </a:r>
            <a:r>
              <a:rPr lang="en" sz="1400"/>
              <a:t>Cushion</a:t>
            </a:r>
            <a:r>
              <a:rPr lang="en" sz="1400"/>
              <a:t> and Fabric)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1182200" y="393475"/>
            <a:ext cx="67395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Reasoning for the modification </a:t>
            </a:r>
            <a:endParaRPr>
              <a:solidFill>
                <a:schemeClr val="lt1"/>
              </a:solidFill>
            </a:endParaRPr>
          </a:p>
          <a:p>
            <a:pPr indent="0" lvl="0" marL="0" rtl="0" algn="l">
              <a:spcBef>
                <a:spcPts val="0"/>
              </a:spcBef>
              <a:spcAft>
                <a:spcPts val="0"/>
              </a:spcAft>
              <a:buNone/>
            </a:pPr>
            <a:r>
              <a:t/>
            </a:r>
            <a:endParaRPr/>
          </a:p>
        </p:txBody>
      </p:sp>
      <p:sp>
        <p:nvSpPr>
          <p:cNvPr id="145" name="Google Shape;145;p20"/>
          <p:cNvSpPr txBox="1"/>
          <p:nvPr>
            <p:ph idx="1" type="body"/>
          </p:nvPr>
        </p:nvSpPr>
        <p:spPr>
          <a:xfrm>
            <a:off x="1556331" y="1349141"/>
            <a:ext cx="7085700" cy="2938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2- Convenience and practicality</a:t>
            </a:r>
            <a:r>
              <a:rPr lang="en" sz="2200"/>
              <a:t> </a:t>
            </a:r>
            <a:endParaRPr sz="2200"/>
          </a:p>
          <a:p>
            <a:pPr indent="-330200" lvl="0" marL="457200" rtl="0" algn="l">
              <a:spcBef>
                <a:spcPts val="600"/>
              </a:spcBef>
              <a:spcAft>
                <a:spcPts val="0"/>
              </a:spcAft>
              <a:buSzPts val="1600"/>
              <a:buChar char="▪"/>
            </a:pPr>
            <a:r>
              <a:rPr lang="en" sz="1600"/>
              <a:t>Less storage space or area (compact)</a:t>
            </a:r>
            <a:endParaRPr sz="1600"/>
          </a:p>
          <a:p>
            <a:pPr indent="-330200" lvl="0" marL="457200" rtl="0" algn="l">
              <a:spcBef>
                <a:spcPts val="0"/>
              </a:spcBef>
              <a:spcAft>
                <a:spcPts val="0"/>
              </a:spcAft>
              <a:buSzPts val="1600"/>
              <a:buChar char="▪"/>
            </a:pPr>
            <a:r>
              <a:rPr lang="en" sz="1600"/>
              <a:t>Having a combined product instead of two </a:t>
            </a:r>
            <a:endParaRPr sz="1600"/>
          </a:p>
          <a:p>
            <a:pPr indent="-330200" lvl="0" marL="457200" rtl="0" algn="l">
              <a:spcBef>
                <a:spcPts val="0"/>
              </a:spcBef>
              <a:spcAft>
                <a:spcPts val="0"/>
              </a:spcAft>
              <a:buSzPts val="1600"/>
              <a:buChar char="▪"/>
            </a:pPr>
            <a:r>
              <a:rPr lang="en" sz="1600"/>
              <a:t>Adjustable leg-rest unlike the traditional fixed leg-rest </a:t>
            </a:r>
            <a:endParaRPr sz="1600"/>
          </a:p>
          <a:p>
            <a:pPr indent="-330200" lvl="0" marL="457200" rtl="0" algn="l">
              <a:spcBef>
                <a:spcPts val="0"/>
              </a:spcBef>
              <a:spcAft>
                <a:spcPts val="0"/>
              </a:spcAft>
              <a:buSzPts val="1600"/>
              <a:buChar char="▪"/>
            </a:pPr>
            <a:r>
              <a:rPr lang="en" sz="1600"/>
              <a:t>Ability to fold the leg-rest when it is not needed</a:t>
            </a:r>
            <a:endParaRPr sz="1600"/>
          </a:p>
          <a:p>
            <a:pPr indent="0" lvl="0" marL="457200" rtl="0" algn="l">
              <a:spcBef>
                <a:spcPts val="600"/>
              </a:spcBef>
              <a:spcAft>
                <a:spcPts val="0"/>
              </a:spcAft>
              <a:buNone/>
            </a:pPr>
            <a:r>
              <a:t/>
            </a:r>
            <a:endParaRPr sz="1600"/>
          </a:p>
          <a:p>
            <a:pPr indent="0" lvl="0" marL="0" rtl="0" algn="l">
              <a:spcBef>
                <a:spcPts val="600"/>
              </a:spcBef>
              <a:spcAft>
                <a:spcPts val="0"/>
              </a:spcAft>
              <a:buNone/>
            </a:pPr>
            <a:r>
              <a:t/>
            </a:r>
            <a:endParaRPr/>
          </a:p>
        </p:txBody>
      </p:sp>
      <p:sp>
        <p:nvSpPr>
          <p:cNvPr id="146" name="Google Shape;146;p20"/>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1"/>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52" name="Google Shape;152;p21"/>
          <p:cNvSpPr txBox="1"/>
          <p:nvPr/>
        </p:nvSpPr>
        <p:spPr>
          <a:xfrm>
            <a:off x="-69025" y="-296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FFF"/>
                </a:solidFill>
                <a:highlight>
                  <a:srgbClr val="FFB000"/>
                </a:highlight>
                <a:latin typeface="Barlow"/>
                <a:ea typeface="Barlow"/>
                <a:cs typeface="Barlow"/>
                <a:sym typeface="Barlow"/>
              </a:rPr>
              <a:t>Design Ideas</a:t>
            </a:r>
            <a:endParaRPr sz="3600">
              <a:solidFill>
                <a:srgbClr val="FFFFFF"/>
              </a:solidFill>
              <a:highlight>
                <a:srgbClr val="FFB000"/>
              </a:highlight>
            </a:endParaRPr>
          </a:p>
        </p:txBody>
      </p:sp>
      <p:sp>
        <p:nvSpPr>
          <p:cNvPr id="153" name="Google Shape;153;p21"/>
          <p:cNvSpPr txBox="1"/>
          <p:nvPr/>
        </p:nvSpPr>
        <p:spPr>
          <a:xfrm>
            <a:off x="3534850" y="191775"/>
            <a:ext cx="4851300" cy="385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400">
              <a:solidFill>
                <a:srgbClr val="233A44"/>
              </a:solidFill>
              <a:latin typeface="Calibri"/>
              <a:ea typeface="Calibri"/>
              <a:cs typeface="Calibri"/>
              <a:sym typeface="Calibri"/>
            </a:endParaRPr>
          </a:p>
          <a:p>
            <a:pPr indent="-381000" lvl="0" marL="457200" rtl="0" algn="l">
              <a:lnSpc>
                <a:spcPct val="115000"/>
              </a:lnSpc>
              <a:spcBef>
                <a:spcPts val="160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Extended piece roughly length of thigh, second piece connected via hinge that can fold and unfold out</a:t>
            </a:r>
            <a:endParaRPr sz="2400">
              <a:solidFill>
                <a:srgbClr val="233A44"/>
              </a:solidFill>
              <a:latin typeface="Calibri"/>
              <a:ea typeface="Calibri"/>
              <a:cs typeface="Calibri"/>
              <a:sym typeface="Calibri"/>
            </a:endParaRPr>
          </a:p>
          <a:p>
            <a:pPr indent="-381000" lvl="0" marL="457200" rtl="0" algn="l">
              <a:lnSpc>
                <a:spcPct val="115000"/>
              </a:lnSpc>
              <a:spcBef>
                <a:spcPts val="0"/>
              </a:spcBef>
              <a:spcAft>
                <a:spcPts val="0"/>
              </a:spcAft>
              <a:buClr>
                <a:srgbClr val="233A44"/>
              </a:buClr>
              <a:buSzPts val="2400"/>
              <a:buFont typeface="Calibri"/>
              <a:buChar char="❖"/>
            </a:pPr>
            <a:r>
              <a:rPr lang="en" sz="2400">
                <a:solidFill>
                  <a:srgbClr val="FF00FF"/>
                </a:solidFill>
                <a:latin typeface="Calibri"/>
                <a:ea typeface="Calibri"/>
                <a:cs typeface="Calibri"/>
                <a:sym typeface="Calibri"/>
              </a:rPr>
              <a:t>Shorter extrusion, 2 hinge system to fold up and under</a:t>
            </a:r>
            <a:r>
              <a:rPr lang="en" sz="2400">
                <a:solidFill>
                  <a:srgbClr val="233A44"/>
                </a:solidFill>
                <a:latin typeface="Calibri"/>
                <a:ea typeface="Calibri"/>
                <a:cs typeface="Calibri"/>
                <a:sym typeface="Calibri"/>
              </a:rPr>
              <a:t> </a:t>
            </a:r>
            <a:endParaRPr sz="2400">
              <a:solidFill>
                <a:srgbClr val="233A44"/>
              </a:solidFill>
              <a:latin typeface="Calibri"/>
              <a:ea typeface="Calibri"/>
              <a:cs typeface="Calibri"/>
              <a:sym typeface="Calibri"/>
            </a:endParaRPr>
          </a:p>
          <a:p>
            <a:pPr indent="-381000" lvl="0" marL="457200" rtl="0" algn="l">
              <a:lnSpc>
                <a:spcPct val="115000"/>
              </a:lnSpc>
              <a:spcBef>
                <a:spcPts val="0"/>
              </a:spcBef>
              <a:spcAft>
                <a:spcPts val="0"/>
              </a:spcAft>
              <a:buClr>
                <a:srgbClr val="233A44"/>
              </a:buClr>
              <a:buSzPts val="2400"/>
              <a:buFont typeface="Calibri"/>
              <a:buChar char="❖"/>
            </a:pPr>
            <a:r>
              <a:rPr lang="en" sz="2400">
                <a:solidFill>
                  <a:srgbClr val="233A44"/>
                </a:solidFill>
                <a:latin typeface="Calibri"/>
                <a:ea typeface="Calibri"/>
                <a:cs typeface="Calibri"/>
                <a:sym typeface="Calibri"/>
              </a:rPr>
              <a:t>A drawer that will be underneath and can be pulled out and then returned</a:t>
            </a:r>
            <a:endParaRPr sz="2400">
              <a:solidFill>
                <a:srgbClr val="233A44"/>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7" name="Shape 157"/>
        <p:cNvGrpSpPr/>
        <p:nvPr/>
      </p:nvGrpSpPr>
      <p:grpSpPr>
        <a:xfrm>
          <a:off x="0" y="0"/>
          <a:ext cx="0" cy="0"/>
          <a:chOff x="0" y="0"/>
          <a:chExt cx="0" cy="0"/>
        </a:xfrm>
      </p:grpSpPr>
      <p:graphicFrame>
        <p:nvGraphicFramePr>
          <p:cNvPr id="158" name="Google Shape;158;p22"/>
          <p:cNvGraphicFramePr/>
          <p:nvPr/>
        </p:nvGraphicFramePr>
        <p:xfrm>
          <a:off x="866800" y="333525"/>
          <a:ext cx="3000000" cy="3000000"/>
        </p:xfrm>
        <a:graphic>
          <a:graphicData uri="http://schemas.openxmlformats.org/drawingml/2006/table">
            <a:tbl>
              <a:tblPr>
                <a:noFill/>
                <a:tableStyleId>{E92F49F0-B604-49FE-A99D-105EAE572E01}</a:tableStyleId>
              </a:tblPr>
              <a:tblGrid>
                <a:gridCol w="1809750"/>
                <a:gridCol w="1809750"/>
                <a:gridCol w="1809750"/>
                <a:gridCol w="1809750"/>
              </a:tblGrid>
              <a:tr h="381000">
                <a:tc>
                  <a:txBody>
                    <a:bodyPr/>
                    <a:lstStyle/>
                    <a:p>
                      <a:pPr indent="0" lvl="0" marL="0" rtl="0" algn="ctr">
                        <a:spcBef>
                          <a:spcPts val="0"/>
                        </a:spcBef>
                        <a:spcAft>
                          <a:spcPts val="0"/>
                        </a:spcAft>
                        <a:buNone/>
                      </a:pPr>
                      <a:r>
                        <a:rPr b="1" lang="en"/>
                        <a:t>Criteria</a:t>
                      </a:r>
                      <a:endParaRPr b="1"/>
                    </a:p>
                  </a:txBody>
                  <a:tcPr marT="91425" marB="91425" marR="91425" marL="91425">
                    <a:solidFill>
                      <a:srgbClr val="FFB000"/>
                    </a:solidFill>
                  </a:tcPr>
                </a:tc>
                <a:tc>
                  <a:txBody>
                    <a:bodyPr/>
                    <a:lstStyle/>
                    <a:p>
                      <a:pPr indent="0" lvl="0" marL="0" rtl="0" algn="ctr">
                        <a:spcBef>
                          <a:spcPts val="0"/>
                        </a:spcBef>
                        <a:spcAft>
                          <a:spcPts val="0"/>
                        </a:spcAft>
                        <a:buNone/>
                      </a:pPr>
                      <a:r>
                        <a:rPr b="1" lang="en"/>
                        <a:t>Design 1: </a:t>
                      </a:r>
                      <a:endParaRPr b="1"/>
                    </a:p>
                    <a:p>
                      <a:pPr indent="0" lvl="0" marL="0" rtl="0" algn="ctr">
                        <a:spcBef>
                          <a:spcPts val="0"/>
                        </a:spcBef>
                        <a:spcAft>
                          <a:spcPts val="0"/>
                        </a:spcAft>
                        <a:buNone/>
                      </a:pPr>
                      <a:r>
                        <a:rPr b="1" lang="en"/>
                        <a:t>Single Hinge</a:t>
                      </a:r>
                      <a:endParaRPr b="1"/>
                    </a:p>
                  </a:txBody>
                  <a:tcPr marT="91425" marB="91425" marR="91425" marL="91425">
                    <a:solidFill>
                      <a:srgbClr val="FFB000"/>
                    </a:solidFill>
                  </a:tcPr>
                </a:tc>
                <a:tc>
                  <a:txBody>
                    <a:bodyPr/>
                    <a:lstStyle/>
                    <a:p>
                      <a:pPr indent="0" lvl="0" marL="0" rtl="0" algn="ctr">
                        <a:spcBef>
                          <a:spcPts val="0"/>
                        </a:spcBef>
                        <a:spcAft>
                          <a:spcPts val="0"/>
                        </a:spcAft>
                        <a:buNone/>
                      </a:pPr>
                      <a:r>
                        <a:rPr b="1" lang="en"/>
                        <a:t>Design 2: </a:t>
                      </a:r>
                      <a:endParaRPr b="1"/>
                    </a:p>
                    <a:p>
                      <a:pPr indent="0" lvl="0" marL="0" rtl="0" algn="ctr">
                        <a:spcBef>
                          <a:spcPts val="0"/>
                        </a:spcBef>
                        <a:spcAft>
                          <a:spcPts val="0"/>
                        </a:spcAft>
                        <a:buNone/>
                      </a:pPr>
                      <a:r>
                        <a:rPr b="1" lang="en"/>
                        <a:t>Double Hinge</a:t>
                      </a:r>
                      <a:endParaRPr b="1"/>
                    </a:p>
                  </a:txBody>
                  <a:tcPr marT="91425" marB="91425" marR="91425" marL="91425">
                    <a:solidFill>
                      <a:srgbClr val="FFB000"/>
                    </a:solidFill>
                  </a:tcPr>
                </a:tc>
                <a:tc>
                  <a:txBody>
                    <a:bodyPr/>
                    <a:lstStyle/>
                    <a:p>
                      <a:pPr indent="0" lvl="0" marL="0" rtl="0" algn="ctr">
                        <a:spcBef>
                          <a:spcPts val="0"/>
                        </a:spcBef>
                        <a:spcAft>
                          <a:spcPts val="0"/>
                        </a:spcAft>
                        <a:buNone/>
                      </a:pPr>
                      <a:r>
                        <a:rPr b="1" lang="en"/>
                        <a:t>Design 3: </a:t>
                      </a:r>
                      <a:endParaRPr b="1"/>
                    </a:p>
                    <a:p>
                      <a:pPr indent="0" lvl="0" marL="0" rtl="0" algn="ctr">
                        <a:spcBef>
                          <a:spcPts val="0"/>
                        </a:spcBef>
                        <a:spcAft>
                          <a:spcPts val="0"/>
                        </a:spcAft>
                        <a:buNone/>
                      </a:pPr>
                      <a:r>
                        <a:rPr b="1" lang="en"/>
                        <a:t>Drawer</a:t>
                      </a:r>
                      <a:endParaRPr b="1"/>
                    </a:p>
                  </a:txBody>
                  <a:tcPr marT="91425" marB="91425" marR="91425" marL="91425">
                    <a:solidFill>
                      <a:srgbClr val="FFB000"/>
                    </a:solidFill>
                  </a:tcPr>
                </a:tc>
              </a:tr>
              <a:tr h="381000">
                <a:tc>
                  <a:txBody>
                    <a:bodyPr/>
                    <a:lstStyle/>
                    <a:p>
                      <a:pPr indent="0" lvl="0" marL="0" rtl="0" algn="l">
                        <a:spcBef>
                          <a:spcPts val="0"/>
                        </a:spcBef>
                        <a:spcAft>
                          <a:spcPts val="0"/>
                        </a:spcAft>
                        <a:buNone/>
                      </a:pPr>
                      <a:r>
                        <a:rPr lang="en"/>
                        <a:t>Cost</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2</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3</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1</a:t>
                      </a:r>
                      <a:endParaRPr/>
                    </a:p>
                  </a:txBody>
                  <a:tcPr marT="91425" marB="91425" marR="91425" marL="91425">
                    <a:solidFill>
                      <a:srgbClr val="FFB000"/>
                    </a:solidFill>
                  </a:tcPr>
                </a:tc>
              </a:tr>
              <a:tr h="381000">
                <a:tc>
                  <a:txBody>
                    <a:bodyPr/>
                    <a:lstStyle/>
                    <a:p>
                      <a:pPr indent="0" lvl="0" marL="0" rtl="0" algn="l">
                        <a:spcBef>
                          <a:spcPts val="0"/>
                        </a:spcBef>
                        <a:spcAft>
                          <a:spcPts val="0"/>
                        </a:spcAft>
                        <a:buNone/>
                      </a:pPr>
                      <a:r>
                        <a:rPr lang="en"/>
                        <a:t>Buildable</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3</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2</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1</a:t>
                      </a:r>
                      <a:endParaRPr/>
                    </a:p>
                  </a:txBody>
                  <a:tcPr marT="91425" marB="91425" marR="91425" marL="91425">
                    <a:solidFill>
                      <a:srgbClr val="FFB000"/>
                    </a:solidFill>
                  </a:tcPr>
                </a:tc>
              </a:tr>
              <a:tr h="381000">
                <a:tc>
                  <a:txBody>
                    <a:bodyPr/>
                    <a:lstStyle/>
                    <a:p>
                      <a:pPr indent="0" lvl="0" marL="0" rtl="0" algn="l">
                        <a:spcBef>
                          <a:spcPts val="0"/>
                        </a:spcBef>
                        <a:spcAft>
                          <a:spcPts val="0"/>
                        </a:spcAft>
                        <a:buNone/>
                      </a:pPr>
                      <a:r>
                        <a:rPr lang="en"/>
                        <a:t>Ease of Use</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3</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2</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2</a:t>
                      </a:r>
                      <a:endParaRPr/>
                    </a:p>
                  </a:txBody>
                  <a:tcPr marT="91425" marB="91425" marR="91425" marL="91425">
                    <a:solidFill>
                      <a:srgbClr val="FFB000"/>
                    </a:solidFill>
                  </a:tcPr>
                </a:tc>
              </a:tr>
              <a:tr h="381000">
                <a:tc>
                  <a:txBody>
                    <a:bodyPr/>
                    <a:lstStyle/>
                    <a:p>
                      <a:pPr indent="0" lvl="0" marL="0" rtl="0" algn="l">
                        <a:spcBef>
                          <a:spcPts val="0"/>
                        </a:spcBef>
                        <a:spcAft>
                          <a:spcPts val="0"/>
                        </a:spcAft>
                        <a:buNone/>
                      </a:pPr>
                      <a:r>
                        <a:rPr lang="en"/>
                        <a:t>Durability</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3</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2</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1</a:t>
                      </a:r>
                      <a:endParaRPr/>
                    </a:p>
                  </a:txBody>
                  <a:tcPr marT="91425" marB="91425" marR="91425" marL="91425">
                    <a:solidFill>
                      <a:srgbClr val="FFB000"/>
                    </a:solidFill>
                  </a:tcPr>
                </a:tc>
              </a:tr>
              <a:tr h="381000">
                <a:tc>
                  <a:txBody>
                    <a:bodyPr/>
                    <a:lstStyle/>
                    <a:p>
                      <a:pPr indent="0" lvl="0" marL="0" rtl="0" algn="l">
                        <a:spcBef>
                          <a:spcPts val="0"/>
                        </a:spcBef>
                        <a:spcAft>
                          <a:spcPts val="0"/>
                        </a:spcAft>
                        <a:buNone/>
                      </a:pPr>
                      <a:r>
                        <a:rPr lang="en"/>
                        <a:t>Comfortability</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2</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3</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2</a:t>
                      </a:r>
                      <a:endParaRPr/>
                    </a:p>
                  </a:txBody>
                  <a:tcPr marT="91425" marB="91425" marR="91425" marL="91425">
                    <a:solidFill>
                      <a:srgbClr val="FFB000"/>
                    </a:solidFill>
                  </a:tcPr>
                </a:tc>
              </a:tr>
              <a:tr h="381000">
                <a:tc>
                  <a:txBody>
                    <a:bodyPr/>
                    <a:lstStyle/>
                    <a:p>
                      <a:pPr indent="0" lvl="0" marL="0" rtl="0" algn="l">
                        <a:spcBef>
                          <a:spcPts val="0"/>
                        </a:spcBef>
                        <a:spcAft>
                          <a:spcPts val="0"/>
                        </a:spcAft>
                        <a:buNone/>
                      </a:pPr>
                      <a:r>
                        <a:rPr lang="en"/>
                        <a:t>Appearance</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1</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2</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3</a:t>
                      </a:r>
                      <a:endParaRPr/>
                    </a:p>
                  </a:txBody>
                  <a:tcPr marT="91425" marB="91425" marR="91425" marL="91425">
                    <a:solidFill>
                      <a:srgbClr val="FFB000"/>
                    </a:solidFill>
                  </a:tcPr>
                </a:tc>
              </a:tr>
              <a:tr h="381000">
                <a:tc>
                  <a:txBody>
                    <a:bodyPr/>
                    <a:lstStyle/>
                    <a:p>
                      <a:pPr indent="0" lvl="0" marL="0" rtl="0" algn="l">
                        <a:spcBef>
                          <a:spcPts val="0"/>
                        </a:spcBef>
                        <a:spcAft>
                          <a:spcPts val="0"/>
                        </a:spcAft>
                        <a:buNone/>
                      </a:pPr>
                      <a:r>
                        <a:rPr lang="en"/>
                        <a:t>Analysis Capability</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2</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3</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1</a:t>
                      </a:r>
                      <a:endParaRPr/>
                    </a:p>
                  </a:txBody>
                  <a:tcPr marT="91425" marB="91425" marR="91425" marL="91425">
                    <a:solidFill>
                      <a:srgbClr val="FFB000"/>
                    </a:solidFill>
                  </a:tcPr>
                </a:tc>
              </a:tr>
              <a:tr h="381000">
                <a:tc>
                  <a:txBody>
                    <a:bodyPr/>
                    <a:lstStyle/>
                    <a:p>
                      <a:pPr indent="0" lvl="0" marL="0" rtl="0" algn="l">
                        <a:spcBef>
                          <a:spcPts val="0"/>
                        </a:spcBef>
                        <a:spcAft>
                          <a:spcPts val="0"/>
                        </a:spcAft>
                        <a:buNone/>
                      </a:pPr>
                      <a:r>
                        <a:rPr lang="en"/>
                        <a:t>Analysis Results</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2</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3</a:t>
                      </a:r>
                      <a:endParaRPr/>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lang="en"/>
                        <a:t>1</a:t>
                      </a:r>
                      <a:endParaRPr/>
                    </a:p>
                  </a:txBody>
                  <a:tcPr marT="91425" marB="91425" marR="91425" marL="91425">
                    <a:solidFill>
                      <a:srgbClr val="FFB000"/>
                    </a:solidFill>
                  </a:tcPr>
                </a:tc>
              </a:tr>
              <a:tr h="381000">
                <a:tc>
                  <a:txBody>
                    <a:bodyPr/>
                    <a:lstStyle/>
                    <a:p>
                      <a:pPr indent="0" lvl="0" marL="0" rtl="0" algn="r">
                        <a:spcBef>
                          <a:spcPts val="0"/>
                        </a:spcBef>
                        <a:spcAft>
                          <a:spcPts val="0"/>
                        </a:spcAft>
                        <a:buNone/>
                      </a:pPr>
                      <a:r>
                        <a:rPr b="1" lang="en"/>
                        <a:t>Total</a:t>
                      </a:r>
                      <a:endParaRPr b="1"/>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b="1" lang="en"/>
                        <a:t>18</a:t>
                      </a:r>
                      <a:endParaRPr b="1"/>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b="1" lang="en"/>
                        <a:t>20</a:t>
                      </a:r>
                      <a:endParaRPr b="1"/>
                    </a:p>
                  </a:txBody>
                  <a:tcPr marT="91425" marB="91425" marR="91425" marL="91425">
                    <a:solidFill>
                      <a:srgbClr val="FFB000"/>
                    </a:solidFill>
                  </a:tcPr>
                </a:tc>
                <a:tc>
                  <a:txBody>
                    <a:bodyPr/>
                    <a:lstStyle/>
                    <a:p>
                      <a:pPr indent="0" lvl="0" marL="0" rtl="0" algn="ctr">
                        <a:lnSpc>
                          <a:spcPct val="115000"/>
                        </a:lnSpc>
                        <a:spcBef>
                          <a:spcPts val="0"/>
                        </a:spcBef>
                        <a:spcAft>
                          <a:spcPts val="0"/>
                        </a:spcAft>
                        <a:buNone/>
                      </a:pPr>
                      <a:r>
                        <a:rPr b="1" lang="en"/>
                        <a:t>12</a:t>
                      </a:r>
                      <a:endParaRPr b="1"/>
                    </a:p>
                  </a:txBody>
                  <a:tcPr marT="91425" marB="91425" marR="91425" marL="91425">
                    <a:solidFill>
                      <a:srgbClr val="FFB000"/>
                    </a:solidFill>
                  </a:tcPr>
                </a:tc>
              </a:tr>
            </a:tbl>
          </a:graphicData>
        </a:graphic>
      </p:graphicFrame>
      <p:sp>
        <p:nvSpPr>
          <p:cNvPr id="159" name="Google Shape;159;p22"/>
          <p:cNvSpPr txBox="1"/>
          <p:nvPr>
            <p:ph idx="12" type="sldNum"/>
          </p:nvPr>
        </p:nvSpPr>
        <p:spPr>
          <a:xfrm>
            <a:off x="8750400" y="4356225"/>
            <a:ext cx="393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